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8" r:id="rId3"/>
    <p:sldId id="269" r:id="rId4"/>
    <p:sldId id="272" r:id="rId5"/>
    <p:sldId id="270" r:id="rId6"/>
    <p:sldId id="274" r:id="rId7"/>
    <p:sldId id="275" r:id="rId8"/>
    <p:sldId id="276" r:id="rId9"/>
    <p:sldId id="271" r:id="rId10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Fira Sans" panose="020B0503050000020004" pitchFamily="34" charset="0"/>
      <p:regular r:id="rId17"/>
      <p:bold r:id="rId18"/>
      <p:italic r:id="rId19"/>
      <p:boldItalic r:id="rId20"/>
    </p:embeddedFont>
    <p:embeddedFont>
      <p:font typeface="Fira Sans Medium" panose="020B0603050000020004" pitchFamily="34" charset="0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pos="5768" userDrawn="1">
          <p15:clr>
            <a:srgbClr val="A4A3A4"/>
          </p15:clr>
        </p15:guide>
        <p15:guide id="8" orient="horz" pos="2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F3E"/>
    <a:srgbClr val="131921"/>
    <a:srgbClr val="FF9900"/>
    <a:srgbClr val="00674B"/>
    <a:srgbClr val="00AAE1"/>
    <a:srgbClr val="D9D9D9"/>
    <a:srgbClr val="FFA542"/>
    <a:srgbClr val="181717"/>
    <a:srgbClr val="E15436"/>
    <a:srgbClr val="05A0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06" autoAdjust="0"/>
    <p:restoredTop sz="96283" autoAdjust="0"/>
  </p:normalViewPr>
  <p:slideViewPr>
    <p:cSldViewPr snapToGrid="0" showGuides="1">
      <p:cViewPr>
        <p:scale>
          <a:sx n="70" d="100"/>
          <a:sy n="70" d="100"/>
        </p:scale>
        <p:origin x="852" y="60"/>
      </p:cViewPr>
      <p:guideLst>
        <p:guide orient="horz" pos="2137"/>
        <p:guide pos="3840"/>
        <p:guide pos="415"/>
        <p:guide pos="7242"/>
        <p:guide orient="horz" pos="300"/>
        <p:guide orient="horz" pos="4020"/>
        <p:guide pos="5768"/>
        <p:guide orient="horz" pos="24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2960CAF-861B-4DA5-991A-1546B2B4F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3299" y="1095375"/>
            <a:ext cx="3590925" cy="4667250"/>
          </a:xfrm>
          <a:custGeom>
            <a:avLst/>
            <a:gdLst>
              <a:gd name="connsiteX0" fmla="*/ 312734 w 3590925"/>
              <a:gd name="connsiteY0" fmla="*/ 0 h 4667250"/>
              <a:gd name="connsiteX1" fmla="*/ 3278191 w 3590925"/>
              <a:gd name="connsiteY1" fmla="*/ 0 h 4667250"/>
              <a:gd name="connsiteX2" fmla="*/ 3590925 w 3590925"/>
              <a:gd name="connsiteY2" fmla="*/ 312734 h 4667250"/>
              <a:gd name="connsiteX3" fmla="*/ 3590925 w 3590925"/>
              <a:gd name="connsiteY3" fmla="*/ 4354516 h 4667250"/>
              <a:gd name="connsiteX4" fmla="*/ 3278191 w 3590925"/>
              <a:gd name="connsiteY4" fmla="*/ 4667250 h 4667250"/>
              <a:gd name="connsiteX5" fmla="*/ 312734 w 3590925"/>
              <a:gd name="connsiteY5" fmla="*/ 4667250 h 4667250"/>
              <a:gd name="connsiteX6" fmla="*/ 0 w 3590925"/>
              <a:gd name="connsiteY6" fmla="*/ 4354516 h 4667250"/>
              <a:gd name="connsiteX7" fmla="*/ 0 w 3590925"/>
              <a:gd name="connsiteY7" fmla="*/ 312734 h 4667250"/>
              <a:gd name="connsiteX8" fmla="*/ 312734 w 3590925"/>
              <a:gd name="connsiteY8" fmla="*/ 0 h 466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0925" h="4667250">
                <a:moveTo>
                  <a:pt x="312734" y="0"/>
                </a:moveTo>
                <a:lnTo>
                  <a:pt x="3278191" y="0"/>
                </a:lnTo>
                <a:cubicBezTo>
                  <a:pt x="3450909" y="0"/>
                  <a:pt x="3590925" y="140016"/>
                  <a:pt x="3590925" y="312734"/>
                </a:cubicBezTo>
                <a:lnTo>
                  <a:pt x="3590925" y="4354516"/>
                </a:lnTo>
                <a:cubicBezTo>
                  <a:pt x="3590925" y="4527234"/>
                  <a:pt x="3450909" y="4667250"/>
                  <a:pt x="3278191" y="4667250"/>
                </a:cubicBezTo>
                <a:lnTo>
                  <a:pt x="312734" y="4667250"/>
                </a:lnTo>
                <a:cubicBezTo>
                  <a:pt x="140016" y="4667250"/>
                  <a:pt x="0" y="4527234"/>
                  <a:pt x="0" y="4354516"/>
                </a:cubicBezTo>
                <a:lnTo>
                  <a:pt x="0" y="312734"/>
                </a:lnTo>
                <a:cubicBezTo>
                  <a:pt x="0" y="140016"/>
                  <a:pt x="140016" y="0"/>
                  <a:pt x="31273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756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F81A14-FB9F-46B7-B6FB-EA02364F7C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9025" y="1937268"/>
            <a:ext cx="5206611" cy="3349690"/>
          </a:xfrm>
          <a:custGeom>
            <a:avLst/>
            <a:gdLst>
              <a:gd name="connsiteX0" fmla="*/ 139180 w 5206611"/>
              <a:gd name="connsiteY0" fmla="*/ 0 h 3349690"/>
              <a:gd name="connsiteX1" fmla="*/ 5067431 w 5206611"/>
              <a:gd name="connsiteY1" fmla="*/ 0 h 3349690"/>
              <a:gd name="connsiteX2" fmla="*/ 5206611 w 5206611"/>
              <a:gd name="connsiteY2" fmla="*/ 139180 h 3349690"/>
              <a:gd name="connsiteX3" fmla="*/ 5206611 w 5206611"/>
              <a:gd name="connsiteY3" fmla="*/ 3210510 h 3349690"/>
              <a:gd name="connsiteX4" fmla="*/ 5067431 w 5206611"/>
              <a:gd name="connsiteY4" fmla="*/ 3349690 h 3349690"/>
              <a:gd name="connsiteX5" fmla="*/ 139180 w 5206611"/>
              <a:gd name="connsiteY5" fmla="*/ 3349690 h 3349690"/>
              <a:gd name="connsiteX6" fmla="*/ 0 w 5206611"/>
              <a:gd name="connsiteY6" fmla="*/ 3210510 h 3349690"/>
              <a:gd name="connsiteX7" fmla="*/ 0 w 5206611"/>
              <a:gd name="connsiteY7" fmla="*/ 139180 h 3349690"/>
              <a:gd name="connsiteX8" fmla="*/ 139180 w 5206611"/>
              <a:gd name="connsiteY8" fmla="*/ 0 h 334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06611" h="3349690">
                <a:moveTo>
                  <a:pt x="139180" y="0"/>
                </a:moveTo>
                <a:lnTo>
                  <a:pt x="5067431" y="0"/>
                </a:lnTo>
                <a:cubicBezTo>
                  <a:pt x="5144298" y="0"/>
                  <a:pt x="5206611" y="62313"/>
                  <a:pt x="5206611" y="139180"/>
                </a:cubicBezTo>
                <a:lnTo>
                  <a:pt x="5206611" y="3210510"/>
                </a:lnTo>
                <a:cubicBezTo>
                  <a:pt x="5206611" y="3287377"/>
                  <a:pt x="5144298" y="3349690"/>
                  <a:pt x="5067431" y="3349690"/>
                </a:cubicBezTo>
                <a:lnTo>
                  <a:pt x="139180" y="3349690"/>
                </a:lnTo>
                <a:cubicBezTo>
                  <a:pt x="62313" y="3349690"/>
                  <a:pt x="0" y="3287377"/>
                  <a:pt x="0" y="3210510"/>
                </a:cubicBezTo>
                <a:lnTo>
                  <a:pt x="0" y="139180"/>
                </a:lnTo>
                <a:cubicBezTo>
                  <a:pt x="0" y="62313"/>
                  <a:pt x="62313" y="0"/>
                  <a:pt x="13918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FE1E317-8122-4D45-8E3E-80072EC743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81160" y="2620011"/>
            <a:ext cx="1427728" cy="2933647"/>
          </a:xfrm>
          <a:custGeom>
            <a:avLst/>
            <a:gdLst>
              <a:gd name="connsiteX0" fmla="*/ 187889 w 1427728"/>
              <a:gd name="connsiteY0" fmla="*/ 0 h 2933647"/>
              <a:gd name="connsiteX1" fmla="*/ 1239839 w 1427728"/>
              <a:gd name="connsiteY1" fmla="*/ 0 h 2933647"/>
              <a:gd name="connsiteX2" fmla="*/ 1427728 w 1427728"/>
              <a:gd name="connsiteY2" fmla="*/ 187889 h 2933647"/>
              <a:gd name="connsiteX3" fmla="*/ 1427728 w 1427728"/>
              <a:gd name="connsiteY3" fmla="*/ 2745758 h 2933647"/>
              <a:gd name="connsiteX4" fmla="*/ 1239839 w 1427728"/>
              <a:gd name="connsiteY4" fmla="*/ 2933647 h 2933647"/>
              <a:gd name="connsiteX5" fmla="*/ 187889 w 1427728"/>
              <a:gd name="connsiteY5" fmla="*/ 2933647 h 2933647"/>
              <a:gd name="connsiteX6" fmla="*/ 0 w 1427728"/>
              <a:gd name="connsiteY6" fmla="*/ 2745758 h 2933647"/>
              <a:gd name="connsiteX7" fmla="*/ 0 w 1427728"/>
              <a:gd name="connsiteY7" fmla="*/ 187889 h 2933647"/>
              <a:gd name="connsiteX8" fmla="*/ 187889 w 1427728"/>
              <a:gd name="connsiteY8" fmla="*/ 0 h 2933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27728" h="2933647">
                <a:moveTo>
                  <a:pt x="187889" y="0"/>
                </a:moveTo>
                <a:lnTo>
                  <a:pt x="1239839" y="0"/>
                </a:lnTo>
                <a:cubicBezTo>
                  <a:pt x="1343607" y="0"/>
                  <a:pt x="1427728" y="84121"/>
                  <a:pt x="1427728" y="187889"/>
                </a:cubicBezTo>
                <a:lnTo>
                  <a:pt x="1427728" y="2745758"/>
                </a:lnTo>
                <a:cubicBezTo>
                  <a:pt x="1427728" y="2849526"/>
                  <a:pt x="1343607" y="2933647"/>
                  <a:pt x="1239839" y="2933647"/>
                </a:cubicBezTo>
                <a:lnTo>
                  <a:pt x="187889" y="2933647"/>
                </a:lnTo>
                <a:cubicBezTo>
                  <a:pt x="84121" y="2933647"/>
                  <a:pt x="0" y="2849526"/>
                  <a:pt x="0" y="2745758"/>
                </a:cubicBezTo>
                <a:lnTo>
                  <a:pt x="0" y="187889"/>
                </a:lnTo>
                <a:cubicBezTo>
                  <a:pt x="0" y="84121"/>
                  <a:pt x="84121" y="0"/>
                  <a:pt x="1878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344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0354F-2012-4029-9730-271EC3635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8C55F-E642-46A2-AC21-9964AA553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1242C-FDCE-4D21-B817-E558F4685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195A9-FA22-4C81-9F51-1591A4449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40D58-B8D1-4908-83F2-66FB74081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56B33-A575-4453-ACC3-2C4206CFF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D3D68-175E-4CFA-9324-7BDA938EE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30B8E-D15F-4A4A-87C6-8D0E25953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08E0E-8AC4-4768-BFEC-32AB2E026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AD9A2-F0AC-49B7-A2EE-E8461BD22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C0028-707D-46D3-8CC3-5FDB72FE0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FEE4E-C111-42F9-8BB6-746E32D5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735DA-7523-4CFF-9DFC-8E4E2619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C3EAE-EB02-4501-9EE5-3BC1AF069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28CF6-4F3B-4542-92C8-25C006568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217DC-0C6D-48B9-81EF-3D00E6BFF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C24F4-66DE-48A8-9D49-40DA37F62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F56F18-AD73-4E71-AF9B-3AB91B7F0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DC409-F581-4FA3-8470-49C1CF2C8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959F-D94F-4A3D-A24D-40E998CA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D3C73D-5419-44B5-AA21-49796EA78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27FCA-52C9-41C4-8066-ED3083E8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A93430-DE59-4BE6-9095-A839C07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99BF92-7A7C-4058-BB24-D42AFCB8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E9ABA-2B03-4C5B-9270-EC42625F7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01FDB-556A-4B27-A9A9-18EAB9D1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23-12-2022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‹N°›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1593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6" name="Graphic 4">
            <a:extLst>
              <a:ext uri="{FF2B5EF4-FFF2-40B4-BE49-F238E27FC236}">
                <a16:creationId xmlns:a16="http://schemas.microsoft.com/office/drawing/2014/main" id="{834BA1D4-0C72-474A-83FF-2D1B207A407E}"/>
              </a:ext>
            </a:extLst>
          </p:cNvPr>
          <p:cNvSpPr/>
          <p:nvPr/>
        </p:nvSpPr>
        <p:spPr>
          <a:xfrm rot="2476041">
            <a:off x="-1505993" y="-2254131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2" name="Graphic 4">
            <a:extLst>
              <a:ext uri="{FF2B5EF4-FFF2-40B4-BE49-F238E27FC236}">
                <a16:creationId xmlns:a16="http://schemas.microsoft.com/office/drawing/2014/main" id="{8C23666D-AA0B-4055-B6D1-F271DD034ADC}"/>
              </a:ext>
            </a:extLst>
          </p:cNvPr>
          <p:cNvSpPr/>
          <p:nvPr/>
        </p:nvSpPr>
        <p:spPr>
          <a:xfrm rot="3140551">
            <a:off x="-2192543" y="-2808187"/>
            <a:ext cx="4024137" cy="7105531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5" name="Graphic 11">
            <a:extLst>
              <a:ext uri="{FF2B5EF4-FFF2-40B4-BE49-F238E27FC236}">
                <a16:creationId xmlns:a16="http://schemas.microsoft.com/office/drawing/2014/main" id="{22B03510-4CF1-46CA-BE80-1E37CD0837F6}"/>
              </a:ext>
            </a:extLst>
          </p:cNvPr>
          <p:cNvSpPr/>
          <p:nvPr/>
        </p:nvSpPr>
        <p:spPr>
          <a:xfrm rot="8901965">
            <a:off x="2258794" y="555042"/>
            <a:ext cx="1370251" cy="1274286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9474AB3-C4EA-14C2-E38E-5DA26BD5882D}"/>
              </a:ext>
            </a:extLst>
          </p:cNvPr>
          <p:cNvSpPr txBox="1"/>
          <p:nvPr/>
        </p:nvSpPr>
        <p:spPr>
          <a:xfrm>
            <a:off x="4625381" y="552746"/>
            <a:ext cx="6848350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8800" dirty="0">
                <a:solidFill>
                  <a:srgbClr val="232F3E"/>
                </a:solidFill>
                <a:latin typeface="Fira Sans Medium" panose="020B0603050000020004" pitchFamily="34" charset="0"/>
              </a:rPr>
              <a:t>L’application</a:t>
            </a:r>
          </a:p>
          <a:p>
            <a:pPr algn="ctr"/>
            <a:r>
              <a:rPr lang="fr-FR" sz="8800" dirty="0">
                <a:solidFill>
                  <a:srgbClr val="FF9900"/>
                </a:solidFill>
                <a:latin typeface="Fira Sans Medium" panose="020B0603050000020004" pitchFamily="34" charset="0"/>
              </a:rPr>
              <a:t>OUMED</a:t>
            </a:r>
            <a:endParaRPr lang="en-GB" sz="8800" dirty="0">
              <a:solidFill>
                <a:srgbClr val="FF9900"/>
              </a:solidFill>
              <a:latin typeface="Fira Sans Medium" panose="020B06030500000200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BBA3317-9307-4E27-8FFE-8B6E930745F8}"/>
              </a:ext>
            </a:extLst>
          </p:cNvPr>
          <p:cNvSpPr txBox="1"/>
          <p:nvPr/>
        </p:nvSpPr>
        <p:spPr>
          <a:xfrm>
            <a:off x="1044625" y="4484588"/>
            <a:ext cx="32704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rgbClr val="FF9900"/>
                </a:solidFill>
                <a:latin typeface="Fira Sans Medium" panose="020B0603050000020004" pitchFamily="34" charset="0"/>
              </a:rPr>
              <a:t>Réalisée par:</a:t>
            </a:r>
          </a:p>
          <a:p>
            <a:r>
              <a:rPr lang="fr-FR" sz="2800" dirty="0">
                <a:solidFill>
                  <a:srgbClr val="232F3E"/>
                </a:solidFill>
                <a:latin typeface="Fira Sans Medium" panose="020B0603050000020004" pitchFamily="34" charset="0"/>
              </a:rPr>
              <a:t>AKHATAR Oussama</a:t>
            </a:r>
          </a:p>
          <a:p>
            <a:r>
              <a:rPr lang="fr-FR" sz="2800" dirty="0">
                <a:solidFill>
                  <a:srgbClr val="232F3E"/>
                </a:solidFill>
                <a:latin typeface="Fira Sans Medium" panose="020B0603050000020004" pitchFamily="34" charset="0"/>
              </a:rPr>
              <a:t>LAFHAM Mohamed</a:t>
            </a:r>
            <a:endParaRPr lang="en-GB" sz="2800" dirty="0">
              <a:solidFill>
                <a:srgbClr val="FF9900"/>
              </a:solidFill>
              <a:latin typeface="Fira Sans Medium" panose="020B06030500000200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03EA740-675B-8254-B9A9-D1EBB0089DBD}"/>
              </a:ext>
            </a:extLst>
          </p:cNvPr>
          <p:cNvSpPr txBox="1"/>
          <p:nvPr/>
        </p:nvSpPr>
        <p:spPr>
          <a:xfrm>
            <a:off x="5802551" y="4484587"/>
            <a:ext cx="281679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>
                <a:solidFill>
                  <a:srgbClr val="FF9900"/>
                </a:solidFill>
                <a:latin typeface="Fira Sans Medium" panose="020B0603050000020004" pitchFamily="34" charset="0"/>
              </a:rPr>
              <a:t>Encadré par:</a:t>
            </a:r>
          </a:p>
          <a:p>
            <a:r>
              <a:rPr lang="fr-FR" sz="2800" dirty="0">
                <a:solidFill>
                  <a:srgbClr val="232F3E"/>
                </a:solidFill>
                <a:latin typeface="Fira Sans Medium" panose="020B0603050000020004" pitchFamily="34" charset="0"/>
              </a:rPr>
              <a:t>Mme Zahir Jihad</a:t>
            </a:r>
            <a:endParaRPr lang="en-GB" sz="2800" dirty="0">
              <a:solidFill>
                <a:srgbClr val="FF9900"/>
              </a:solidFill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156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1D768DA-1DA7-4CBE-8E6C-2229D90C9DE0}"/>
              </a:ext>
            </a:extLst>
          </p:cNvPr>
          <p:cNvSpPr/>
          <p:nvPr/>
        </p:nvSpPr>
        <p:spPr>
          <a:xfrm>
            <a:off x="0" y="-325377"/>
            <a:ext cx="4372860" cy="7508753"/>
          </a:xfrm>
          <a:custGeom>
            <a:avLst/>
            <a:gdLst>
              <a:gd name="connsiteX0" fmla="*/ 2661351 w 4372860"/>
              <a:gd name="connsiteY0" fmla="*/ 1435 h 7508753"/>
              <a:gd name="connsiteX1" fmla="*/ 4282136 w 4372860"/>
              <a:gd name="connsiteY1" fmla="*/ 739952 h 7508753"/>
              <a:gd name="connsiteX2" fmla="*/ 4175271 w 4372860"/>
              <a:gd name="connsiteY2" fmla="*/ 3127041 h 7508753"/>
              <a:gd name="connsiteX3" fmla="*/ 4164583 w 4372860"/>
              <a:gd name="connsiteY3" fmla="*/ 5152012 h 7508753"/>
              <a:gd name="connsiteX4" fmla="*/ 3477088 w 4372860"/>
              <a:gd name="connsiteY4" fmla="*/ 7200814 h 7508753"/>
              <a:gd name="connsiteX5" fmla="*/ 1951028 w 4372860"/>
              <a:gd name="connsiteY5" fmla="*/ 7350182 h 7508753"/>
              <a:gd name="connsiteX6" fmla="*/ 1790700 w 4372860"/>
              <a:gd name="connsiteY6" fmla="*/ 7268067 h 7508753"/>
              <a:gd name="connsiteX7" fmla="*/ 1790700 w 4372860"/>
              <a:gd name="connsiteY7" fmla="*/ 7360673 h 7508753"/>
              <a:gd name="connsiteX8" fmla="*/ 0 w 4372860"/>
              <a:gd name="connsiteY8" fmla="*/ 7360673 h 7508753"/>
              <a:gd name="connsiteX9" fmla="*/ 0 w 4372860"/>
              <a:gd name="connsiteY9" fmla="*/ 185173 h 7508753"/>
              <a:gd name="connsiteX10" fmla="*/ 1659303 w 4372860"/>
              <a:gd name="connsiteY10" fmla="*/ 185173 h 7508753"/>
              <a:gd name="connsiteX11" fmla="*/ 1661275 w 4372860"/>
              <a:gd name="connsiteY11" fmla="*/ 184277 h 7508753"/>
              <a:gd name="connsiteX12" fmla="*/ 2661351 w 4372860"/>
              <a:gd name="connsiteY12" fmla="*/ 1435 h 750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72860" h="7508753">
                <a:moveTo>
                  <a:pt x="2661351" y="1435"/>
                </a:moveTo>
                <a:cubicBezTo>
                  <a:pt x="3355974" y="-17624"/>
                  <a:pt x="4057718" y="149141"/>
                  <a:pt x="4282136" y="739952"/>
                </a:cubicBezTo>
                <a:cubicBezTo>
                  <a:pt x="4506550" y="1335535"/>
                  <a:pt x="4253639" y="2350402"/>
                  <a:pt x="4175271" y="3127041"/>
                </a:cubicBezTo>
                <a:cubicBezTo>
                  <a:pt x="4100464" y="3898913"/>
                  <a:pt x="4207329" y="4432554"/>
                  <a:pt x="4164583" y="5152012"/>
                </a:cubicBezTo>
                <a:cubicBezTo>
                  <a:pt x="4118277" y="5871476"/>
                  <a:pt x="3929480" y="6771996"/>
                  <a:pt x="3477088" y="7200814"/>
                </a:cubicBezTo>
                <a:cubicBezTo>
                  <a:pt x="3081241" y="7576030"/>
                  <a:pt x="2489032" y="7586452"/>
                  <a:pt x="1951028" y="7350182"/>
                </a:cubicBezTo>
                <a:lnTo>
                  <a:pt x="1790700" y="7268067"/>
                </a:lnTo>
                <a:lnTo>
                  <a:pt x="1790700" y="7360673"/>
                </a:lnTo>
                <a:lnTo>
                  <a:pt x="0" y="7360673"/>
                </a:lnTo>
                <a:lnTo>
                  <a:pt x="0" y="185173"/>
                </a:lnTo>
                <a:lnTo>
                  <a:pt x="1659303" y="185173"/>
                </a:lnTo>
                <a:lnTo>
                  <a:pt x="1661275" y="184277"/>
                </a:lnTo>
                <a:cubicBezTo>
                  <a:pt x="1972964" y="63374"/>
                  <a:pt x="2315821" y="8581"/>
                  <a:pt x="2661351" y="1435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BDC5375-5814-427B-930D-D88EDD79BF3F}"/>
              </a:ext>
            </a:extLst>
          </p:cNvPr>
          <p:cNvSpPr txBox="1"/>
          <p:nvPr/>
        </p:nvSpPr>
        <p:spPr>
          <a:xfrm>
            <a:off x="624664" y="2942769"/>
            <a:ext cx="28264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800" dirty="0">
                <a:solidFill>
                  <a:schemeClr val="bg1"/>
                </a:solidFill>
                <a:latin typeface="Fira Sans Medium" panose="020B0603050000020004" pitchFamily="34" charset="0"/>
              </a:rPr>
              <a:t>Contenus</a:t>
            </a:r>
            <a:endParaRPr lang="en-IN" sz="4000" dirty="0">
              <a:solidFill>
                <a:schemeClr val="bg1"/>
              </a:solidFill>
              <a:latin typeface="Fira Sans Medium" panose="020B06030500000200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89F3F56-1988-439E-BA2E-26475C3AB60B}"/>
              </a:ext>
            </a:extLst>
          </p:cNvPr>
          <p:cNvSpPr txBox="1"/>
          <p:nvPr/>
        </p:nvSpPr>
        <p:spPr>
          <a:xfrm>
            <a:off x="7106886" y="2008047"/>
            <a:ext cx="3105885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Fonctionnalités</a:t>
            </a:r>
            <a:endParaRPr lang="fr-FR" dirty="0">
              <a:latin typeface="Fira Sans Medium" panose="020B06030500000200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9B9B7F-18A8-4C58-AAF2-3FB3E1D83597}"/>
              </a:ext>
            </a:extLst>
          </p:cNvPr>
          <p:cNvSpPr txBox="1"/>
          <p:nvPr/>
        </p:nvSpPr>
        <p:spPr>
          <a:xfrm>
            <a:off x="7106886" y="2631266"/>
            <a:ext cx="2348787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Bibliothèques</a:t>
            </a:r>
            <a:r>
              <a:rPr lang="en-IN" sz="1600" dirty="0">
                <a:latin typeface="Fira Sans Medium" panose="020B0603050000020004" pitchFamily="34" charset="0"/>
              </a:rPr>
              <a:t> </a:t>
            </a:r>
            <a:r>
              <a:rPr lang="fr-FR" sz="1600" dirty="0">
                <a:latin typeface="Fira Sans Medium" panose="020B0603050000020004" pitchFamily="34" charset="0"/>
              </a:rPr>
              <a:t>utilisées</a:t>
            </a:r>
            <a:endParaRPr lang="fr-FR" dirty="0">
              <a:latin typeface="Fira Sans Medium" panose="020B06030500000200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82D672-5F99-41CB-9E9E-873E1E7D3065}"/>
              </a:ext>
            </a:extLst>
          </p:cNvPr>
          <p:cNvSpPr txBox="1"/>
          <p:nvPr/>
        </p:nvSpPr>
        <p:spPr>
          <a:xfrm>
            <a:off x="7106886" y="3284669"/>
            <a:ext cx="2348787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Technologies utilisées</a:t>
            </a:r>
            <a:endParaRPr lang="fr-FR" dirty="0">
              <a:latin typeface="Fira Sans Medium" panose="020B0603050000020004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C1C0611-29CB-4817-A0BC-F7BF53A734A8}"/>
              </a:ext>
            </a:extLst>
          </p:cNvPr>
          <p:cNvGrpSpPr/>
          <p:nvPr/>
        </p:nvGrpSpPr>
        <p:grpSpPr>
          <a:xfrm>
            <a:off x="6420447" y="2075279"/>
            <a:ext cx="155963" cy="2735868"/>
            <a:chOff x="5198868" y="1500787"/>
            <a:chExt cx="155963" cy="2735868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4C75BB-2684-4FC5-8A3B-909FB4A17999}"/>
                </a:ext>
              </a:extLst>
            </p:cNvPr>
            <p:cNvCxnSpPr>
              <a:cxnSpLocks/>
              <a:stCxn id="21" idx="4"/>
              <a:endCxn id="18" idx="4"/>
            </p:cNvCxnSpPr>
            <p:nvPr/>
          </p:nvCxnSpPr>
          <p:spPr>
            <a:xfrm>
              <a:off x="5276850" y="1656750"/>
              <a:ext cx="0" cy="2579905"/>
            </a:xfrm>
            <a:prstGeom prst="line">
              <a:avLst/>
            </a:prstGeom>
            <a:ln w="38100" cap="rnd">
              <a:solidFill>
                <a:schemeClr val="tx1">
                  <a:lumMod val="65000"/>
                  <a:lumOff val="35000"/>
                  <a:alpha val="8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0E494FF-2B0F-4AF2-BB3F-F356831C2AA7}"/>
                </a:ext>
              </a:extLst>
            </p:cNvPr>
            <p:cNvSpPr/>
            <p:nvPr/>
          </p:nvSpPr>
          <p:spPr>
            <a:xfrm>
              <a:off x="5198868" y="1500787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FB5A5CD-C6FE-4A85-B64D-9A297D73FA9C}"/>
                </a:ext>
              </a:extLst>
            </p:cNvPr>
            <p:cNvSpPr/>
            <p:nvPr/>
          </p:nvSpPr>
          <p:spPr>
            <a:xfrm>
              <a:off x="5198868" y="2191152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ED9E14-D1D3-47D6-84CE-60ACBFCA09C9}"/>
                </a:ext>
              </a:extLst>
            </p:cNvPr>
            <p:cNvSpPr/>
            <p:nvPr/>
          </p:nvSpPr>
          <p:spPr>
            <a:xfrm>
              <a:off x="5198868" y="2846291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Oval 22">
              <a:extLst>
                <a:ext uri="{FF2B5EF4-FFF2-40B4-BE49-F238E27FC236}">
                  <a16:creationId xmlns:a16="http://schemas.microsoft.com/office/drawing/2014/main" id="{7E7192CA-90A7-DBA6-9D43-F4437706BADA}"/>
                </a:ext>
              </a:extLst>
            </p:cNvPr>
            <p:cNvSpPr/>
            <p:nvPr/>
          </p:nvSpPr>
          <p:spPr>
            <a:xfrm>
              <a:off x="5198868" y="3501099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Oval 22">
              <a:extLst>
                <a:ext uri="{FF2B5EF4-FFF2-40B4-BE49-F238E27FC236}">
                  <a16:creationId xmlns:a16="http://schemas.microsoft.com/office/drawing/2014/main" id="{5485E87E-B3B7-0FF8-C52F-4EC95F37F6D3}"/>
                </a:ext>
              </a:extLst>
            </p:cNvPr>
            <p:cNvSpPr/>
            <p:nvPr/>
          </p:nvSpPr>
          <p:spPr>
            <a:xfrm>
              <a:off x="5198868" y="4080692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47" name="Graphic 4">
            <a:extLst>
              <a:ext uri="{FF2B5EF4-FFF2-40B4-BE49-F238E27FC236}">
                <a16:creationId xmlns:a16="http://schemas.microsoft.com/office/drawing/2014/main" id="{FDE3956F-D0F9-4520-9EDA-791F817D6CBB}"/>
              </a:ext>
            </a:extLst>
          </p:cNvPr>
          <p:cNvSpPr/>
          <p:nvPr/>
        </p:nvSpPr>
        <p:spPr>
          <a:xfrm rot="12382247">
            <a:off x="11217169" y="4896190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48" name="Graphic 4">
            <a:extLst>
              <a:ext uri="{FF2B5EF4-FFF2-40B4-BE49-F238E27FC236}">
                <a16:creationId xmlns:a16="http://schemas.microsoft.com/office/drawing/2014/main" id="{145D7E10-549D-49F4-A303-0DA5C5A7C5DD}"/>
              </a:ext>
            </a:extLst>
          </p:cNvPr>
          <p:cNvSpPr/>
          <p:nvPr/>
        </p:nvSpPr>
        <p:spPr>
          <a:xfrm rot="3308474" flipH="1">
            <a:off x="11102532" y="5638359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7E1C47-5F9B-4DEC-AB74-280817249E80}"/>
              </a:ext>
            </a:extLst>
          </p:cNvPr>
          <p:cNvSpPr txBox="1"/>
          <p:nvPr/>
        </p:nvSpPr>
        <p:spPr>
          <a:xfrm>
            <a:off x="5353497" y="2008047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01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9CE701-A04C-4B00-A98E-45155D83FCD6}"/>
              </a:ext>
            </a:extLst>
          </p:cNvPr>
          <p:cNvSpPr txBox="1"/>
          <p:nvPr/>
        </p:nvSpPr>
        <p:spPr>
          <a:xfrm>
            <a:off x="5353497" y="2631266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02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DF6690-26EA-40D7-A858-D4888A649056}"/>
              </a:ext>
            </a:extLst>
          </p:cNvPr>
          <p:cNvSpPr txBox="1"/>
          <p:nvPr/>
        </p:nvSpPr>
        <p:spPr>
          <a:xfrm>
            <a:off x="5353497" y="3284669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03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2" name="TextBox 33">
            <a:extLst>
              <a:ext uri="{FF2B5EF4-FFF2-40B4-BE49-F238E27FC236}">
                <a16:creationId xmlns:a16="http://schemas.microsoft.com/office/drawing/2014/main" id="{294C3E71-D95F-2D1C-B987-8483FB682ECE}"/>
              </a:ext>
            </a:extLst>
          </p:cNvPr>
          <p:cNvSpPr txBox="1"/>
          <p:nvPr/>
        </p:nvSpPr>
        <p:spPr>
          <a:xfrm>
            <a:off x="7106886" y="3905670"/>
            <a:ext cx="2348787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Contraintes </a:t>
            </a:r>
            <a:r>
              <a:rPr lang="en-IN" sz="1600" dirty="0" err="1">
                <a:latin typeface="Fira Sans Medium" panose="020B0603050000020004" pitchFamily="34" charset="0"/>
              </a:rPr>
              <a:t>recontrées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3" name="TextBox 38">
            <a:extLst>
              <a:ext uri="{FF2B5EF4-FFF2-40B4-BE49-F238E27FC236}">
                <a16:creationId xmlns:a16="http://schemas.microsoft.com/office/drawing/2014/main" id="{69069F94-FE42-F9DF-F696-82CA56FEDE53}"/>
              </a:ext>
            </a:extLst>
          </p:cNvPr>
          <p:cNvSpPr txBox="1"/>
          <p:nvPr/>
        </p:nvSpPr>
        <p:spPr>
          <a:xfrm>
            <a:off x="5353497" y="3905670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04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10" name="TextBox 33">
            <a:extLst>
              <a:ext uri="{FF2B5EF4-FFF2-40B4-BE49-F238E27FC236}">
                <a16:creationId xmlns:a16="http://schemas.microsoft.com/office/drawing/2014/main" id="{F3CA6517-CD72-8B13-EB7A-92A3E4361D52}"/>
              </a:ext>
            </a:extLst>
          </p:cNvPr>
          <p:cNvSpPr txBox="1"/>
          <p:nvPr/>
        </p:nvSpPr>
        <p:spPr>
          <a:xfrm>
            <a:off x="7106886" y="4518530"/>
            <a:ext cx="2348787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Simulation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14" name="TextBox 38">
            <a:extLst>
              <a:ext uri="{FF2B5EF4-FFF2-40B4-BE49-F238E27FC236}">
                <a16:creationId xmlns:a16="http://schemas.microsoft.com/office/drawing/2014/main" id="{27ABD227-3BA1-5C5F-D092-EB37F7ECF5C7}"/>
              </a:ext>
            </a:extLst>
          </p:cNvPr>
          <p:cNvSpPr txBox="1"/>
          <p:nvPr/>
        </p:nvSpPr>
        <p:spPr>
          <a:xfrm>
            <a:off x="5353497" y="4518530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05</a:t>
            </a:r>
            <a:endParaRPr lang="en-IN" dirty="0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433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3172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BD28D-55F8-486A-9F93-D3268DEDBC31}"/>
              </a:ext>
            </a:extLst>
          </p:cNvPr>
          <p:cNvSpPr txBox="1"/>
          <p:nvPr/>
        </p:nvSpPr>
        <p:spPr>
          <a:xfrm>
            <a:off x="3748134" y="2340812"/>
            <a:ext cx="603722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600" dirty="0">
                <a:solidFill>
                  <a:srgbClr val="232F3E"/>
                </a:solidFill>
                <a:latin typeface="Fira Sans Medium" panose="020B0603050000020004" pitchFamily="34" charset="0"/>
              </a:rPr>
              <a:t>Solution et</a:t>
            </a:r>
          </a:p>
          <a:p>
            <a:pPr algn="ctr"/>
            <a:r>
              <a:rPr lang="fr-FR" sz="6600" dirty="0">
                <a:solidFill>
                  <a:srgbClr val="232F3E"/>
                </a:solidFill>
                <a:latin typeface="Fira Sans Medium" panose="020B0603050000020004" pitchFamily="34" charset="0"/>
              </a:rPr>
              <a:t>fonctionnalités</a:t>
            </a: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77F821-6945-4FB5-9887-69FB75DABC89}"/>
              </a:ext>
            </a:extLst>
          </p:cNvPr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834BA1D4-0C72-474A-83FF-2D1B207A407E}"/>
                </a:ext>
              </a:extLst>
            </p:cNvPr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>
              <a:extLst>
                <a:ext uri="{FF2B5EF4-FFF2-40B4-BE49-F238E27FC236}">
                  <a16:creationId xmlns:a16="http://schemas.microsoft.com/office/drawing/2014/main" id="{8C23666D-AA0B-4055-B6D1-F271DD034ADC}"/>
                </a:ext>
              </a:extLst>
            </p:cNvPr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5" name="Graphic 11">
              <a:extLst>
                <a:ext uri="{FF2B5EF4-FFF2-40B4-BE49-F238E27FC236}">
                  <a16:creationId xmlns:a16="http://schemas.microsoft.com/office/drawing/2014/main" id="{22B03510-4CF1-46CA-BE80-1E37CD0837F6}"/>
                </a:ext>
              </a:extLst>
            </p:cNvPr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728265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1D768DA-1DA7-4CBE-8E6C-2229D90C9DE0}"/>
              </a:ext>
            </a:extLst>
          </p:cNvPr>
          <p:cNvSpPr/>
          <p:nvPr/>
        </p:nvSpPr>
        <p:spPr>
          <a:xfrm>
            <a:off x="-2348787" y="-325377"/>
            <a:ext cx="4372860" cy="7508753"/>
          </a:xfrm>
          <a:custGeom>
            <a:avLst/>
            <a:gdLst>
              <a:gd name="connsiteX0" fmla="*/ 2661351 w 4372860"/>
              <a:gd name="connsiteY0" fmla="*/ 1435 h 7508753"/>
              <a:gd name="connsiteX1" fmla="*/ 4282136 w 4372860"/>
              <a:gd name="connsiteY1" fmla="*/ 739952 h 7508753"/>
              <a:gd name="connsiteX2" fmla="*/ 4175271 w 4372860"/>
              <a:gd name="connsiteY2" fmla="*/ 3127041 h 7508753"/>
              <a:gd name="connsiteX3" fmla="*/ 4164583 w 4372860"/>
              <a:gd name="connsiteY3" fmla="*/ 5152012 h 7508753"/>
              <a:gd name="connsiteX4" fmla="*/ 3477088 w 4372860"/>
              <a:gd name="connsiteY4" fmla="*/ 7200814 h 7508753"/>
              <a:gd name="connsiteX5" fmla="*/ 1951028 w 4372860"/>
              <a:gd name="connsiteY5" fmla="*/ 7350182 h 7508753"/>
              <a:gd name="connsiteX6" fmla="*/ 1790700 w 4372860"/>
              <a:gd name="connsiteY6" fmla="*/ 7268067 h 7508753"/>
              <a:gd name="connsiteX7" fmla="*/ 1790700 w 4372860"/>
              <a:gd name="connsiteY7" fmla="*/ 7360673 h 7508753"/>
              <a:gd name="connsiteX8" fmla="*/ 0 w 4372860"/>
              <a:gd name="connsiteY8" fmla="*/ 7360673 h 7508753"/>
              <a:gd name="connsiteX9" fmla="*/ 0 w 4372860"/>
              <a:gd name="connsiteY9" fmla="*/ 185173 h 7508753"/>
              <a:gd name="connsiteX10" fmla="*/ 1659303 w 4372860"/>
              <a:gd name="connsiteY10" fmla="*/ 185173 h 7508753"/>
              <a:gd name="connsiteX11" fmla="*/ 1661275 w 4372860"/>
              <a:gd name="connsiteY11" fmla="*/ 184277 h 7508753"/>
              <a:gd name="connsiteX12" fmla="*/ 2661351 w 4372860"/>
              <a:gd name="connsiteY12" fmla="*/ 1435 h 750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72860" h="7508753">
                <a:moveTo>
                  <a:pt x="2661351" y="1435"/>
                </a:moveTo>
                <a:cubicBezTo>
                  <a:pt x="3355974" y="-17624"/>
                  <a:pt x="4057718" y="149141"/>
                  <a:pt x="4282136" y="739952"/>
                </a:cubicBezTo>
                <a:cubicBezTo>
                  <a:pt x="4506550" y="1335535"/>
                  <a:pt x="4253639" y="2350402"/>
                  <a:pt x="4175271" y="3127041"/>
                </a:cubicBezTo>
                <a:cubicBezTo>
                  <a:pt x="4100464" y="3898913"/>
                  <a:pt x="4207329" y="4432554"/>
                  <a:pt x="4164583" y="5152012"/>
                </a:cubicBezTo>
                <a:cubicBezTo>
                  <a:pt x="4118277" y="5871476"/>
                  <a:pt x="3929480" y="6771996"/>
                  <a:pt x="3477088" y="7200814"/>
                </a:cubicBezTo>
                <a:cubicBezTo>
                  <a:pt x="3081241" y="7576030"/>
                  <a:pt x="2489032" y="7586452"/>
                  <a:pt x="1951028" y="7350182"/>
                </a:cubicBezTo>
                <a:lnTo>
                  <a:pt x="1790700" y="7268067"/>
                </a:lnTo>
                <a:lnTo>
                  <a:pt x="1790700" y="7360673"/>
                </a:lnTo>
                <a:lnTo>
                  <a:pt x="0" y="7360673"/>
                </a:lnTo>
                <a:lnTo>
                  <a:pt x="0" y="185173"/>
                </a:lnTo>
                <a:lnTo>
                  <a:pt x="1659303" y="185173"/>
                </a:lnTo>
                <a:lnTo>
                  <a:pt x="1661275" y="184277"/>
                </a:lnTo>
                <a:cubicBezTo>
                  <a:pt x="1972964" y="63374"/>
                  <a:pt x="2315821" y="8581"/>
                  <a:pt x="2661351" y="1435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C68557-04C1-488C-9420-F0487C59CFAE}"/>
              </a:ext>
            </a:extLst>
          </p:cNvPr>
          <p:cNvSpPr txBox="1"/>
          <p:nvPr/>
        </p:nvSpPr>
        <p:spPr>
          <a:xfrm>
            <a:off x="4923244" y="1898174"/>
            <a:ext cx="4179812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Valider un fichier XML par un fichier DTD</a:t>
            </a:r>
            <a:endParaRPr lang="fr-FR" dirty="0">
              <a:latin typeface="Fira Sans Medium" panose="020B06030500000200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89F3F56-1988-439E-BA2E-26475C3AB60B}"/>
              </a:ext>
            </a:extLst>
          </p:cNvPr>
          <p:cNvSpPr txBox="1"/>
          <p:nvPr/>
        </p:nvSpPr>
        <p:spPr>
          <a:xfrm>
            <a:off x="4923243" y="2523012"/>
            <a:ext cx="5540521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Valider un fichier XML par un fichier XML Schéma XSD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9B9B7F-18A8-4C58-AAF2-3FB3E1D83597}"/>
              </a:ext>
            </a:extLst>
          </p:cNvPr>
          <p:cNvSpPr txBox="1"/>
          <p:nvPr/>
        </p:nvSpPr>
        <p:spPr>
          <a:xfrm>
            <a:off x="4923243" y="3146231"/>
            <a:ext cx="4793962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Convertir un fichier XML à un fichier JSON</a:t>
            </a:r>
            <a:endParaRPr lang="fr-FR" dirty="0">
              <a:latin typeface="Fira Sans Medium" panose="020B06030500000200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82D672-5F99-41CB-9E9E-873E1E7D3065}"/>
              </a:ext>
            </a:extLst>
          </p:cNvPr>
          <p:cNvSpPr txBox="1"/>
          <p:nvPr/>
        </p:nvSpPr>
        <p:spPr>
          <a:xfrm>
            <a:off x="4923243" y="3799634"/>
            <a:ext cx="5421760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Convertir un fichier DTD à un fichier XSD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C1C0611-29CB-4817-A0BC-F7BF53A734A8}"/>
              </a:ext>
            </a:extLst>
          </p:cNvPr>
          <p:cNvGrpSpPr/>
          <p:nvPr/>
        </p:nvGrpSpPr>
        <p:grpSpPr>
          <a:xfrm>
            <a:off x="4236805" y="2027475"/>
            <a:ext cx="155963" cy="2064236"/>
            <a:chOff x="5198868" y="938018"/>
            <a:chExt cx="155963" cy="2064236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4C75BB-2684-4FC5-8A3B-909FB4A17999}"/>
                </a:ext>
              </a:extLst>
            </p:cNvPr>
            <p:cNvCxnSpPr>
              <a:cxnSpLocks/>
              <a:endCxn id="23" idx="0"/>
            </p:cNvCxnSpPr>
            <p:nvPr/>
          </p:nvCxnSpPr>
          <p:spPr>
            <a:xfrm>
              <a:off x="5276849" y="1016000"/>
              <a:ext cx="1" cy="1830291"/>
            </a:xfrm>
            <a:prstGeom prst="line">
              <a:avLst/>
            </a:prstGeom>
            <a:ln w="38100" cap="rnd">
              <a:solidFill>
                <a:schemeClr val="tx1">
                  <a:lumMod val="65000"/>
                  <a:lumOff val="35000"/>
                  <a:alpha val="8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C28BED4-C907-42EB-BA8D-D0AB5A841AF8}"/>
                </a:ext>
              </a:extLst>
            </p:cNvPr>
            <p:cNvSpPr/>
            <p:nvPr/>
          </p:nvSpPr>
          <p:spPr>
            <a:xfrm>
              <a:off x="5198868" y="938018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0E494FF-2B0F-4AF2-BB3F-F356831C2AA7}"/>
                </a:ext>
              </a:extLst>
            </p:cNvPr>
            <p:cNvSpPr/>
            <p:nvPr/>
          </p:nvSpPr>
          <p:spPr>
            <a:xfrm>
              <a:off x="5198868" y="1564585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FB5A5CD-C6FE-4A85-B64D-9A297D73FA9C}"/>
                </a:ext>
              </a:extLst>
            </p:cNvPr>
            <p:cNvSpPr/>
            <p:nvPr/>
          </p:nvSpPr>
          <p:spPr>
            <a:xfrm>
              <a:off x="5198868" y="2191152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ED9E14-D1D3-47D6-84CE-60ACBFCA09C9}"/>
                </a:ext>
              </a:extLst>
            </p:cNvPr>
            <p:cNvSpPr/>
            <p:nvPr/>
          </p:nvSpPr>
          <p:spPr>
            <a:xfrm>
              <a:off x="5198868" y="2846291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47" name="Graphic 4">
            <a:extLst>
              <a:ext uri="{FF2B5EF4-FFF2-40B4-BE49-F238E27FC236}">
                <a16:creationId xmlns:a16="http://schemas.microsoft.com/office/drawing/2014/main" id="{FDE3956F-D0F9-4520-9EDA-791F817D6CBB}"/>
              </a:ext>
            </a:extLst>
          </p:cNvPr>
          <p:cNvSpPr/>
          <p:nvPr/>
        </p:nvSpPr>
        <p:spPr>
          <a:xfrm rot="12382247">
            <a:off x="11217169" y="4896190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48" name="Graphic 4">
            <a:extLst>
              <a:ext uri="{FF2B5EF4-FFF2-40B4-BE49-F238E27FC236}">
                <a16:creationId xmlns:a16="http://schemas.microsoft.com/office/drawing/2014/main" id="{145D7E10-549D-49F4-A303-0DA5C5A7C5DD}"/>
              </a:ext>
            </a:extLst>
          </p:cNvPr>
          <p:cNvSpPr/>
          <p:nvPr/>
        </p:nvSpPr>
        <p:spPr>
          <a:xfrm rot="3308474" flipH="1">
            <a:off x="11102532" y="5638359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0A116B-CEAA-4F52-BBCF-7ACCB506DD15}"/>
              </a:ext>
            </a:extLst>
          </p:cNvPr>
          <p:cNvSpPr txBox="1"/>
          <p:nvPr/>
        </p:nvSpPr>
        <p:spPr>
          <a:xfrm>
            <a:off x="3169855" y="1898174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01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7E1C47-5F9B-4DEC-AB74-280817249E80}"/>
              </a:ext>
            </a:extLst>
          </p:cNvPr>
          <p:cNvSpPr txBox="1"/>
          <p:nvPr/>
        </p:nvSpPr>
        <p:spPr>
          <a:xfrm>
            <a:off x="3169855" y="2523012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02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9CE701-A04C-4B00-A98E-45155D83FCD6}"/>
              </a:ext>
            </a:extLst>
          </p:cNvPr>
          <p:cNvSpPr txBox="1"/>
          <p:nvPr/>
        </p:nvSpPr>
        <p:spPr>
          <a:xfrm>
            <a:off x="3169855" y="3146231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03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DF6690-26EA-40D7-A858-D4888A649056}"/>
              </a:ext>
            </a:extLst>
          </p:cNvPr>
          <p:cNvSpPr txBox="1"/>
          <p:nvPr/>
        </p:nvSpPr>
        <p:spPr>
          <a:xfrm>
            <a:off x="3169855" y="3799634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04</a:t>
            </a:r>
            <a:endParaRPr lang="en-IN" dirty="0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150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3172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BD28D-55F8-486A-9F93-D3268DEDBC31}"/>
              </a:ext>
            </a:extLst>
          </p:cNvPr>
          <p:cNvSpPr txBox="1"/>
          <p:nvPr/>
        </p:nvSpPr>
        <p:spPr>
          <a:xfrm>
            <a:off x="4084179" y="2539997"/>
            <a:ext cx="556755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600" dirty="0">
                <a:solidFill>
                  <a:srgbClr val="232F3E"/>
                </a:solidFill>
                <a:latin typeface="Fira Sans Medium" panose="020B0603050000020004" pitchFamily="34" charset="0"/>
              </a:rPr>
              <a:t>Bibliothèques</a:t>
            </a:r>
            <a:endParaRPr lang="en-IN" sz="6600" dirty="0">
              <a:solidFill>
                <a:srgbClr val="232F3E"/>
              </a:solidFill>
              <a:latin typeface="Fira Sans Medium" panose="020B0603050000020004" pitchFamily="34" charset="0"/>
            </a:endParaRPr>
          </a:p>
          <a:p>
            <a:pPr algn="ctr"/>
            <a:r>
              <a:rPr lang="fr-FR" sz="6600" dirty="0">
                <a:solidFill>
                  <a:srgbClr val="232F3E"/>
                </a:solidFill>
                <a:latin typeface="Fira Sans Medium" panose="020B0603050000020004" pitchFamily="34" charset="0"/>
              </a:rPr>
              <a:t>utilisées</a:t>
            </a: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77F821-6945-4FB5-9887-69FB75DABC89}"/>
              </a:ext>
            </a:extLst>
          </p:cNvPr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834BA1D4-0C72-474A-83FF-2D1B207A407E}"/>
                </a:ext>
              </a:extLst>
            </p:cNvPr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>
              <a:extLst>
                <a:ext uri="{FF2B5EF4-FFF2-40B4-BE49-F238E27FC236}">
                  <a16:creationId xmlns:a16="http://schemas.microsoft.com/office/drawing/2014/main" id="{8C23666D-AA0B-4055-B6D1-F271DD034ADC}"/>
                </a:ext>
              </a:extLst>
            </p:cNvPr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5" name="Graphic 11">
              <a:extLst>
                <a:ext uri="{FF2B5EF4-FFF2-40B4-BE49-F238E27FC236}">
                  <a16:creationId xmlns:a16="http://schemas.microsoft.com/office/drawing/2014/main" id="{22B03510-4CF1-46CA-BE80-1E37CD0837F6}"/>
                </a:ext>
              </a:extLst>
            </p:cNvPr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289770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1D768DA-1DA7-4CBE-8E6C-2229D90C9DE0}"/>
              </a:ext>
            </a:extLst>
          </p:cNvPr>
          <p:cNvSpPr/>
          <p:nvPr/>
        </p:nvSpPr>
        <p:spPr>
          <a:xfrm>
            <a:off x="-2348787" y="-325377"/>
            <a:ext cx="4372860" cy="7508753"/>
          </a:xfrm>
          <a:custGeom>
            <a:avLst/>
            <a:gdLst>
              <a:gd name="connsiteX0" fmla="*/ 2661351 w 4372860"/>
              <a:gd name="connsiteY0" fmla="*/ 1435 h 7508753"/>
              <a:gd name="connsiteX1" fmla="*/ 4282136 w 4372860"/>
              <a:gd name="connsiteY1" fmla="*/ 739952 h 7508753"/>
              <a:gd name="connsiteX2" fmla="*/ 4175271 w 4372860"/>
              <a:gd name="connsiteY2" fmla="*/ 3127041 h 7508753"/>
              <a:gd name="connsiteX3" fmla="*/ 4164583 w 4372860"/>
              <a:gd name="connsiteY3" fmla="*/ 5152012 h 7508753"/>
              <a:gd name="connsiteX4" fmla="*/ 3477088 w 4372860"/>
              <a:gd name="connsiteY4" fmla="*/ 7200814 h 7508753"/>
              <a:gd name="connsiteX5" fmla="*/ 1951028 w 4372860"/>
              <a:gd name="connsiteY5" fmla="*/ 7350182 h 7508753"/>
              <a:gd name="connsiteX6" fmla="*/ 1790700 w 4372860"/>
              <a:gd name="connsiteY6" fmla="*/ 7268067 h 7508753"/>
              <a:gd name="connsiteX7" fmla="*/ 1790700 w 4372860"/>
              <a:gd name="connsiteY7" fmla="*/ 7360673 h 7508753"/>
              <a:gd name="connsiteX8" fmla="*/ 0 w 4372860"/>
              <a:gd name="connsiteY8" fmla="*/ 7360673 h 7508753"/>
              <a:gd name="connsiteX9" fmla="*/ 0 w 4372860"/>
              <a:gd name="connsiteY9" fmla="*/ 185173 h 7508753"/>
              <a:gd name="connsiteX10" fmla="*/ 1659303 w 4372860"/>
              <a:gd name="connsiteY10" fmla="*/ 185173 h 7508753"/>
              <a:gd name="connsiteX11" fmla="*/ 1661275 w 4372860"/>
              <a:gd name="connsiteY11" fmla="*/ 184277 h 7508753"/>
              <a:gd name="connsiteX12" fmla="*/ 2661351 w 4372860"/>
              <a:gd name="connsiteY12" fmla="*/ 1435 h 750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372860" h="7508753">
                <a:moveTo>
                  <a:pt x="2661351" y="1435"/>
                </a:moveTo>
                <a:cubicBezTo>
                  <a:pt x="3355974" y="-17624"/>
                  <a:pt x="4057718" y="149141"/>
                  <a:pt x="4282136" y="739952"/>
                </a:cubicBezTo>
                <a:cubicBezTo>
                  <a:pt x="4506550" y="1335535"/>
                  <a:pt x="4253639" y="2350402"/>
                  <a:pt x="4175271" y="3127041"/>
                </a:cubicBezTo>
                <a:cubicBezTo>
                  <a:pt x="4100464" y="3898913"/>
                  <a:pt x="4207329" y="4432554"/>
                  <a:pt x="4164583" y="5152012"/>
                </a:cubicBezTo>
                <a:cubicBezTo>
                  <a:pt x="4118277" y="5871476"/>
                  <a:pt x="3929480" y="6771996"/>
                  <a:pt x="3477088" y="7200814"/>
                </a:cubicBezTo>
                <a:cubicBezTo>
                  <a:pt x="3081241" y="7576030"/>
                  <a:pt x="2489032" y="7586452"/>
                  <a:pt x="1951028" y="7350182"/>
                </a:cubicBezTo>
                <a:lnTo>
                  <a:pt x="1790700" y="7268067"/>
                </a:lnTo>
                <a:lnTo>
                  <a:pt x="1790700" y="7360673"/>
                </a:lnTo>
                <a:lnTo>
                  <a:pt x="0" y="7360673"/>
                </a:lnTo>
                <a:lnTo>
                  <a:pt x="0" y="185173"/>
                </a:lnTo>
                <a:lnTo>
                  <a:pt x="1659303" y="185173"/>
                </a:lnTo>
                <a:lnTo>
                  <a:pt x="1661275" y="184277"/>
                </a:lnTo>
                <a:cubicBezTo>
                  <a:pt x="1972964" y="63374"/>
                  <a:pt x="2315821" y="8581"/>
                  <a:pt x="2661351" y="1435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C68557-04C1-488C-9420-F0487C59CFAE}"/>
              </a:ext>
            </a:extLst>
          </p:cNvPr>
          <p:cNvSpPr txBox="1"/>
          <p:nvPr/>
        </p:nvSpPr>
        <p:spPr>
          <a:xfrm>
            <a:off x="4554753" y="1338616"/>
            <a:ext cx="7268758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Flask : </a:t>
            </a:r>
            <a:r>
              <a:rPr lang="fr-FR" sz="1400" dirty="0">
                <a:latin typeface="Fira Sans" panose="020B0503050000020004" pitchFamily="34" charset="0"/>
              </a:rPr>
              <a:t>Flask est un micro Framework pour Python basé sur Werkzeug</a:t>
            </a:r>
            <a:endParaRPr lang="fr-FR" dirty="0">
              <a:latin typeface="Fira Sans Medium" panose="020B06030500000200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89F3F56-1988-439E-BA2E-26475C3AB60B}"/>
              </a:ext>
            </a:extLst>
          </p:cNvPr>
          <p:cNvSpPr txBox="1"/>
          <p:nvPr/>
        </p:nvSpPr>
        <p:spPr>
          <a:xfrm>
            <a:off x="4554753" y="1895214"/>
            <a:ext cx="7268751" cy="67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Xmltodict : </a:t>
            </a:r>
            <a:r>
              <a:rPr lang="fr-FR" sz="1400" dirty="0">
                <a:latin typeface="Fira Sans" panose="020B0503050000020004" pitchFamily="34" charset="0"/>
              </a:rPr>
              <a:t>est un module Python qui donne l'impression de travailler avec XML comme si vous travailliez avec JSON</a:t>
            </a:r>
            <a:endParaRPr lang="fr-FR" sz="1600" dirty="0">
              <a:latin typeface="Fira Sans" panose="020B05030500000200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9B9B7F-18A8-4C58-AAF2-3FB3E1D83597}"/>
              </a:ext>
            </a:extLst>
          </p:cNvPr>
          <p:cNvSpPr txBox="1"/>
          <p:nvPr/>
        </p:nvSpPr>
        <p:spPr>
          <a:xfrm>
            <a:off x="4554753" y="2573025"/>
            <a:ext cx="3470127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Json et XMLSCHEMA</a:t>
            </a:r>
            <a:endParaRPr lang="fr-FR" dirty="0">
              <a:latin typeface="Fira Sans Medium" panose="020B06030500000200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82D672-5F99-41CB-9E9E-873E1E7D3065}"/>
              </a:ext>
            </a:extLst>
          </p:cNvPr>
          <p:cNvSpPr txBox="1"/>
          <p:nvPr/>
        </p:nvSpPr>
        <p:spPr>
          <a:xfrm>
            <a:off x="4554754" y="3226428"/>
            <a:ext cx="6772888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Werkzeug : </a:t>
            </a:r>
            <a:r>
              <a:rPr lang="fr-FR" sz="1400" dirty="0">
                <a:latin typeface="Fira Sans" panose="020B0503050000020004" pitchFamily="34" charset="0"/>
              </a:rPr>
              <a:t>Werkzeug est une bibliothèque d'utilitaires WSGI pour Python</a:t>
            </a:r>
            <a:endParaRPr lang="fr-FR" sz="1600" dirty="0">
              <a:latin typeface="Fira Sans" panose="020B0503050000020004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C1C0611-29CB-4817-A0BC-F7BF53A734A8}"/>
              </a:ext>
            </a:extLst>
          </p:cNvPr>
          <p:cNvGrpSpPr/>
          <p:nvPr/>
        </p:nvGrpSpPr>
        <p:grpSpPr>
          <a:xfrm>
            <a:off x="3868316" y="1467917"/>
            <a:ext cx="155963" cy="3239200"/>
            <a:chOff x="5198868" y="938018"/>
            <a:chExt cx="155963" cy="32392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4C75BB-2684-4FC5-8A3B-909FB4A17999}"/>
                </a:ext>
              </a:extLst>
            </p:cNvPr>
            <p:cNvCxnSpPr>
              <a:cxnSpLocks/>
              <a:endCxn id="10" idx="4"/>
            </p:cNvCxnSpPr>
            <p:nvPr/>
          </p:nvCxnSpPr>
          <p:spPr>
            <a:xfrm>
              <a:off x="5276849" y="1016000"/>
              <a:ext cx="1" cy="3161218"/>
            </a:xfrm>
            <a:prstGeom prst="line">
              <a:avLst/>
            </a:prstGeom>
            <a:ln w="38100" cap="rnd">
              <a:solidFill>
                <a:schemeClr val="tx1">
                  <a:lumMod val="65000"/>
                  <a:lumOff val="35000"/>
                  <a:alpha val="8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C28BED4-C907-42EB-BA8D-D0AB5A841AF8}"/>
                </a:ext>
              </a:extLst>
            </p:cNvPr>
            <p:cNvSpPr/>
            <p:nvPr/>
          </p:nvSpPr>
          <p:spPr>
            <a:xfrm>
              <a:off x="5198868" y="938018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0E494FF-2B0F-4AF2-BB3F-F356831C2AA7}"/>
                </a:ext>
              </a:extLst>
            </p:cNvPr>
            <p:cNvSpPr/>
            <p:nvPr/>
          </p:nvSpPr>
          <p:spPr>
            <a:xfrm>
              <a:off x="5198868" y="1564585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FB5A5CD-C6FE-4A85-B64D-9A297D73FA9C}"/>
                </a:ext>
              </a:extLst>
            </p:cNvPr>
            <p:cNvSpPr/>
            <p:nvPr/>
          </p:nvSpPr>
          <p:spPr>
            <a:xfrm>
              <a:off x="5198868" y="2191152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ED9E14-D1D3-47D6-84CE-60ACBFCA09C9}"/>
                </a:ext>
              </a:extLst>
            </p:cNvPr>
            <p:cNvSpPr/>
            <p:nvPr/>
          </p:nvSpPr>
          <p:spPr>
            <a:xfrm>
              <a:off x="5198868" y="2846291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" name="Oval 22">
              <a:extLst>
                <a:ext uri="{FF2B5EF4-FFF2-40B4-BE49-F238E27FC236}">
                  <a16:creationId xmlns:a16="http://schemas.microsoft.com/office/drawing/2014/main" id="{64BA82C8-7C57-9FD4-811A-EEBAFB2A4285}"/>
                </a:ext>
              </a:extLst>
            </p:cNvPr>
            <p:cNvSpPr/>
            <p:nvPr/>
          </p:nvSpPr>
          <p:spPr>
            <a:xfrm>
              <a:off x="5198868" y="3487746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0" name="Oval 22">
              <a:extLst>
                <a:ext uri="{FF2B5EF4-FFF2-40B4-BE49-F238E27FC236}">
                  <a16:creationId xmlns:a16="http://schemas.microsoft.com/office/drawing/2014/main" id="{EFEE92D1-7CFC-07F8-A9F0-D8D273B22210}"/>
                </a:ext>
              </a:extLst>
            </p:cNvPr>
            <p:cNvSpPr/>
            <p:nvPr/>
          </p:nvSpPr>
          <p:spPr>
            <a:xfrm>
              <a:off x="5198868" y="4021255"/>
              <a:ext cx="155963" cy="155963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47" name="Graphic 4">
            <a:extLst>
              <a:ext uri="{FF2B5EF4-FFF2-40B4-BE49-F238E27FC236}">
                <a16:creationId xmlns:a16="http://schemas.microsoft.com/office/drawing/2014/main" id="{FDE3956F-D0F9-4520-9EDA-791F817D6CBB}"/>
              </a:ext>
            </a:extLst>
          </p:cNvPr>
          <p:cNvSpPr/>
          <p:nvPr/>
        </p:nvSpPr>
        <p:spPr>
          <a:xfrm rot="12382247">
            <a:off x="11217169" y="4896190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13192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48" name="Graphic 4">
            <a:extLst>
              <a:ext uri="{FF2B5EF4-FFF2-40B4-BE49-F238E27FC236}">
                <a16:creationId xmlns:a16="http://schemas.microsoft.com/office/drawing/2014/main" id="{145D7E10-549D-49F4-A303-0DA5C5A7C5DD}"/>
              </a:ext>
            </a:extLst>
          </p:cNvPr>
          <p:cNvSpPr/>
          <p:nvPr/>
        </p:nvSpPr>
        <p:spPr>
          <a:xfrm rot="3308474" flipH="1">
            <a:off x="11102532" y="5638359"/>
            <a:ext cx="1251936" cy="2210578"/>
          </a:xfrm>
          <a:custGeom>
            <a:avLst/>
            <a:gdLst>
              <a:gd name="connsiteX0" fmla="*/ 1112933 w 1137091"/>
              <a:gd name="connsiteY0" fmla="*/ 148024 h 1501074"/>
              <a:gd name="connsiteX1" fmla="*/ 1084358 w 1137091"/>
              <a:gd name="connsiteY1" fmla="*/ 625227 h 1501074"/>
              <a:gd name="connsiteX2" fmla="*/ 1081500 w 1137091"/>
              <a:gd name="connsiteY2" fmla="*/ 1030039 h 1501074"/>
              <a:gd name="connsiteX3" fmla="*/ 897668 w 1137091"/>
              <a:gd name="connsiteY3" fmla="*/ 1439615 h 1501074"/>
              <a:gd name="connsiteX4" fmla="*/ 429038 w 1137091"/>
              <a:gd name="connsiteY4" fmla="*/ 1446282 h 1501074"/>
              <a:gd name="connsiteX5" fmla="*/ 74708 w 1137091"/>
              <a:gd name="connsiteY5" fmla="*/ 1096715 h 1501074"/>
              <a:gd name="connsiteX6" fmla="*/ 7080 w 1137091"/>
              <a:gd name="connsiteY6" fmla="*/ 609035 h 1501074"/>
              <a:gd name="connsiteX7" fmla="*/ 194723 w 1137091"/>
              <a:gd name="connsiteY7" fmla="*/ 152787 h 1501074"/>
              <a:gd name="connsiteX8" fmla="*/ 679545 w 1137091"/>
              <a:gd name="connsiteY8" fmla="*/ 387 h 1501074"/>
              <a:gd name="connsiteX9" fmla="*/ 1112933 w 1137091"/>
              <a:gd name="connsiteY9" fmla="*/ 148024 h 1501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7091" h="1501074">
                <a:moveTo>
                  <a:pt x="1112933" y="148024"/>
                </a:moveTo>
                <a:cubicBezTo>
                  <a:pt x="1172940" y="267087"/>
                  <a:pt x="1105313" y="469969"/>
                  <a:pt x="1084358" y="625227"/>
                </a:cubicBezTo>
                <a:cubicBezTo>
                  <a:pt x="1064355" y="779532"/>
                  <a:pt x="1092930" y="886212"/>
                  <a:pt x="1081500" y="1030039"/>
                </a:cubicBezTo>
                <a:cubicBezTo>
                  <a:pt x="1069118" y="1173867"/>
                  <a:pt x="1018635" y="1353890"/>
                  <a:pt x="897668" y="1439615"/>
                </a:cubicBezTo>
                <a:cubicBezTo>
                  <a:pt x="776700" y="1525340"/>
                  <a:pt x="587153" y="1515815"/>
                  <a:pt x="429038" y="1446282"/>
                </a:cubicBezTo>
                <a:cubicBezTo>
                  <a:pt x="270923" y="1375797"/>
                  <a:pt x="146145" y="1246257"/>
                  <a:pt x="74708" y="1096715"/>
                </a:cubicBezTo>
                <a:cubicBezTo>
                  <a:pt x="4223" y="948125"/>
                  <a:pt x="-11017" y="780485"/>
                  <a:pt x="7080" y="609035"/>
                </a:cubicBezTo>
                <a:cubicBezTo>
                  <a:pt x="25178" y="436632"/>
                  <a:pt x="77565" y="261372"/>
                  <a:pt x="194723" y="152787"/>
                </a:cubicBezTo>
                <a:cubicBezTo>
                  <a:pt x="312833" y="44202"/>
                  <a:pt x="494760" y="3244"/>
                  <a:pt x="679545" y="387"/>
                </a:cubicBezTo>
                <a:cubicBezTo>
                  <a:pt x="865283" y="-3423"/>
                  <a:pt x="1052925" y="29915"/>
                  <a:pt x="1112933" y="148024"/>
                </a:cubicBezTo>
                <a:close/>
              </a:path>
            </a:pathLst>
          </a:custGeom>
          <a:solidFill>
            <a:srgbClr val="232F3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0A116B-CEAA-4F52-BBCF-7ACCB506DD15}"/>
              </a:ext>
            </a:extLst>
          </p:cNvPr>
          <p:cNvSpPr txBox="1"/>
          <p:nvPr/>
        </p:nvSpPr>
        <p:spPr>
          <a:xfrm>
            <a:off x="2801366" y="1338616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01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7E1C47-5F9B-4DEC-AB74-280817249E80}"/>
              </a:ext>
            </a:extLst>
          </p:cNvPr>
          <p:cNvSpPr txBox="1"/>
          <p:nvPr/>
        </p:nvSpPr>
        <p:spPr>
          <a:xfrm>
            <a:off x="2801366" y="1963454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02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9CE701-A04C-4B00-A98E-45155D83FCD6}"/>
              </a:ext>
            </a:extLst>
          </p:cNvPr>
          <p:cNvSpPr txBox="1"/>
          <p:nvPr/>
        </p:nvSpPr>
        <p:spPr>
          <a:xfrm>
            <a:off x="2801366" y="2586673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03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3DF6690-26EA-40D7-A858-D4888A649056}"/>
              </a:ext>
            </a:extLst>
          </p:cNvPr>
          <p:cNvSpPr txBox="1"/>
          <p:nvPr/>
        </p:nvSpPr>
        <p:spPr>
          <a:xfrm>
            <a:off x="2801366" y="3240076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04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2" name="TextBox 33">
            <a:extLst>
              <a:ext uri="{FF2B5EF4-FFF2-40B4-BE49-F238E27FC236}">
                <a16:creationId xmlns:a16="http://schemas.microsoft.com/office/drawing/2014/main" id="{3DB08064-1365-8014-8C2F-8BE0BCB298B0}"/>
              </a:ext>
            </a:extLst>
          </p:cNvPr>
          <p:cNvSpPr txBox="1"/>
          <p:nvPr/>
        </p:nvSpPr>
        <p:spPr>
          <a:xfrm>
            <a:off x="4554753" y="3845225"/>
            <a:ext cx="7481278" cy="38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Subprocess : </a:t>
            </a:r>
            <a:r>
              <a:rPr lang="fr-FR" sz="1400" dirty="0">
                <a:latin typeface="Fira Sans" panose="020B0503050000020004" pitchFamily="34" charset="0"/>
              </a:rPr>
              <a:t>le module de sous-processus Python sert à lancer des processus enfants.</a:t>
            </a:r>
            <a:endParaRPr lang="fr-FR" sz="1600" dirty="0">
              <a:latin typeface="Fira Sans" panose="020B0503050000020004" pitchFamily="34" charset="0"/>
            </a:endParaRPr>
          </a:p>
        </p:txBody>
      </p:sp>
      <p:sp>
        <p:nvSpPr>
          <p:cNvPr id="3" name="TextBox 38">
            <a:extLst>
              <a:ext uri="{FF2B5EF4-FFF2-40B4-BE49-F238E27FC236}">
                <a16:creationId xmlns:a16="http://schemas.microsoft.com/office/drawing/2014/main" id="{FB5D783D-E571-7946-9E85-1DAF1DB587C8}"/>
              </a:ext>
            </a:extLst>
          </p:cNvPr>
          <p:cNvSpPr txBox="1"/>
          <p:nvPr/>
        </p:nvSpPr>
        <p:spPr>
          <a:xfrm>
            <a:off x="2801366" y="3845225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05</a:t>
            </a:r>
            <a:endParaRPr lang="en-IN" dirty="0">
              <a:latin typeface="Fira Sans Medium" panose="020B0603050000020004" pitchFamily="34" charset="0"/>
            </a:endParaRPr>
          </a:p>
        </p:txBody>
      </p:sp>
      <p:sp>
        <p:nvSpPr>
          <p:cNvPr id="8" name="TextBox 33">
            <a:extLst>
              <a:ext uri="{FF2B5EF4-FFF2-40B4-BE49-F238E27FC236}">
                <a16:creationId xmlns:a16="http://schemas.microsoft.com/office/drawing/2014/main" id="{A879684F-03DE-144D-A814-267516E3E094}"/>
              </a:ext>
            </a:extLst>
          </p:cNvPr>
          <p:cNvSpPr txBox="1"/>
          <p:nvPr/>
        </p:nvSpPr>
        <p:spPr>
          <a:xfrm>
            <a:off x="4554753" y="4378370"/>
            <a:ext cx="6568169" cy="986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Lxml : </a:t>
            </a:r>
            <a:r>
              <a:rPr lang="fr-FR" sz="1400" dirty="0">
                <a:latin typeface="Fira Sans" panose="020B0503050000020004" pitchFamily="34" charset="0"/>
              </a:rPr>
              <a:t>lxml fournit une API très simple et puissante pour analyser XML et HTML </a:t>
            </a:r>
            <a:endParaRPr lang="fr-FR" sz="1600" dirty="0">
              <a:latin typeface="Fira Sans" panose="020B0503050000020004" pitchFamily="34" charset="0"/>
            </a:endParaRPr>
          </a:p>
          <a:p>
            <a:pPr>
              <a:lnSpc>
                <a:spcPct val="130000"/>
              </a:lnSpc>
            </a:pPr>
            <a:r>
              <a:rPr lang="fr-FR" sz="1600" dirty="0">
                <a:latin typeface="Fira Sans Medium" panose="020B0603050000020004" pitchFamily="34" charset="0"/>
              </a:rPr>
              <a:t> </a:t>
            </a:r>
          </a:p>
        </p:txBody>
      </p:sp>
      <p:sp>
        <p:nvSpPr>
          <p:cNvPr id="9" name="TextBox 38">
            <a:extLst>
              <a:ext uri="{FF2B5EF4-FFF2-40B4-BE49-F238E27FC236}">
                <a16:creationId xmlns:a16="http://schemas.microsoft.com/office/drawing/2014/main" id="{7542251E-C488-AFB5-70E6-1306ED144733}"/>
              </a:ext>
            </a:extLst>
          </p:cNvPr>
          <p:cNvSpPr txBox="1"/>
          <p:nvPr/>
        </p:nvSpPr>
        <p:spPr>
          <a:xfrm>
            <a:off x="2801366" y="4378370"/>
            <a:ext cx="739352" cy="385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IN" sz="1600" dirty="0">
                <a:latin typeface="Fira Sans Medium" panose="020B0603050000020004" pitchFamily="34" charset="0"/>
              </a:rPr>
              <a:t>06</a:t>
            </a:r>
            <a:endParaRPr lang="en-IN" dirty="0">
              <a:latin typeface="Fira Sans Medium" panose="020B06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616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3172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BD28D-55F8-486A-9F93-D3268DEDBC31}"/>
              </a:ext>
            </a:extLst>
          </p:cNvPr>
          <p:cNvSpPr txBox="1"/>
          <p:nvPr/>
        </p:nvSpPr>
        <p:spPr>
          <a:xfrm>
            <a:off x="5682569" y="246826"/>
            <a:ext cx="528542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600" dirty="0">
                <a:solidFill>
                  <a:srgbClr val="232F3E"/>
                </a:solidFill>
                <a:latin typeface="Fira Sans Medium" panose="020B0603050000020004" pitchFamily="34" charset="0"/>
              </a:rPr>
              <a:t>Technologies</a:t>
            </a:r>
            <a:endParaRPr lang="en-IN" sz="6600" dirty="0">
              <a:solidFill>
                <a:srgbClr val="232F3E"/>
              </a:solidFill>
              <a:latin typeface="Fira Sans Medium" panose="020B0603050000020004" pitchFamily="34" charset="0"/>
            </a:endParaRPr>
          </a:p>
          <a:p>
            <a:pPr algn="ctr"/>
            <a:r>
              <a:rPr lang="fr-FR" sz="6600" dirty="0">
                <a:solidFill>
                  <a:srgbClr val="232F3E"/>
                </a:solidFill>
                <a:latin typeface="Fira Sans Medium" panose="020B0603050000020004" pitchFamily="34" charset="0"/>
              </a:rPr>
              <a:t>utilisées</a:t>
            </a: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77F821-6945-4FB5-9887-69FB75DABC89}"/>
              </a:ext>
            </a:extLst>
          </p:cNvPr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834BA1D4-0C72-474A-83FF-2D1B207A407E}"/>
                </a:ext>
              </a:extLst>
            </p:cNvPr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>
              <a:extLst>
                <a:ext uri="{FF2B5EF4-FFF2-40B4-BE49-F238E27FC236}">
                  <a16:creationId xmlns:a16="http://schemas.microsoft.com/office/drawing/2014/main" id="{8C23666D-AA0B-4055-B6D1-F271DD034ADC}"/>
                </a:ext>
              </a:extLst>
            </p:cNvPr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5" name="Graphic 11">
              <a:extLst>
                <a:ext uri="{FF2B5EF4-FFF2-40B4-BE49-F238E27FC236}">
                  <a16:creationId xmlns:a16="http://schemas.microsoft.com/office/drawing/2014/main" id="{22B03510-4CF1-46CA-BE80-1E37CD0837F6}"/>
                </a:ext>
              </a:extLst>
            </p:cNvPr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1026" name="Picture 2" descr="Perl - Wikipedia">
            <a:extLst>
              <a:ext uri="{FF2B5EF4-FFF2-40B4-BE49-F238E27FC236}">
                <a16:creationId xmlns:a16="http://schemas.microsoft.com/office/drawing/2014/main" id="{AEB99A41-881F-DAD7-77D0-C65E053ED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249" y="4167751"/>
            <a:ext cx="1743899" cy="174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lasks in Python. Flask is a micro web framework written… | by Shivangi  Sareen | Medium">
            <a:extLst>
              <a:ext uri="{FF2B5EF4-FFF2-40B4-BE49-F238E27FC236}">
                <a16:creationId xmlns:a16="http://schemas.microsoft.com/office/drawing/2014/main" id="{8BADEAC6-23F7-6841-FFD8-B4921E606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920" y="2734437"/>
            <a:ext cx="2325197" cy="1743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hon (programming language) - Wikipedia">
            <a:extLst>
              <a:ext uri="{FF2B5EF4-FFF2-40B4-BE49-F238E27FC236}">
                <a16:creationId xmlns:a16="http://schemas.microsoft.com/office/drawing/2014/main" id="{DAB17BE2-3A6B-4CFF-8038-DF9C4FF1F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731" y="4162784"/>
            <a:ext cx="1600373" cy="1753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E58A070-115E-007E-45F3-0F2D9688A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3632" y="2913442"/>
            <a:ext cx="1385888" cy="1385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ootstrap · The most popular HTML, CSS, and JS library in the world.">
            <a:extLst>
              <a:ext uri="{FF2B5EF4-FFF2-40B4-BE49-F238E27FC236}">
                <a16:creationId xmlns:a16="http://schemas.microsoft.com/office/drawing/2014/main" id="{6A219476-F408-A994-7C97-8F0769389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3302" y="4441040"/>
            <a:ext cx="1743899" cy="143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288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3172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BD28D-55F8-486A-9F93-D3268DEDBC31}"/>
              </a:ext>
            </a:extLst>
          </p:cNvPr>
          <p:cNvSpPr txBox="1"/>
          <p:nvPr/>
        </p:nvSpPr>
        <p:spPr>
          <a:xfrm>
            <a:off x="4621477" y="561071"/>
            <a:ext cx="484780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600" dirty="0">
                <a:solidFill>
                  <a:srgbClr val="232F3E"/>
                </a:solidFill>
                <a:latin typeface="Fira Sans Medium" panose="020B0603050000020004" pitchFamily="34" charset="0"/>
              </a:rPr>
              <a:t>Contraintes</a:t>
            </a:r>
          </a:p>
          <a:p>
            <a:pPr algn="ctr"/>
            <a:r>
              <a:rPr lang="fr-FR" sz="6600" dirty="0">
                <a:solidFill>
                  <a:srgbClr val="232F3E"/>
                </a:solidFill>
                <a:latin typeface="Fira Sans Medium" panose="020B0603050000020004" pitchFamily="34" charset="0"/>
              </a:rPr>
              <a:t>rencontrées</a:t>
            </a: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77F821-6945-4FB5-9887-69FB75DABC89}"/>
              </a:ext>
            </a:extLst>
          </p:cNvPr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834BA1D4-0C72-474A-83FF-2D1B207A407E}"/>
                </a:ext>
              </a:extLst>
            </p:cNvPr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>
              <a:extLst>
                <a:ext uri="{FF2B5EF4-FFF2-40B4-BE49-F238E27FC236}">
                  <a16:creationId xmlns:a16="http://schemas.microsoft.com/office/drawing/2014/main" id="{8C23666D-AA0B-4055-B6D1-F271DD034ADC}"/>
                </a:ext>
              </a:extLst>
            </p:cNvPr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5" name="Graphic 11">
              <a:extLst>
                <a:ext uri="{FF2B5EF4-FFF2-40B4-BE49-F238E27FC236}">
                  <a16:creationId xmlns:a16="http://schemas.microsoft.com/office/drawing/2014/main" id="{22B03510-4CF1-46CA-BE80-1E37CD0837F6}"/>
                </a:ext>
              </a:extLst>
            </p:cNvPr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3" name="TextBox 23">
            <a:extLst>
              <a:ext uri="{FF2B5EF4-FFF2-40B4-BE49-F238E27FC236}">
                <a16:creationId xmlns:a16="http://schemas.microsoft.com/office/drawing/2014/main" id="{38D03844-E1C7-F5EF-41B5-47B0A9BACC4D}"/>
              </a:ext>
            </a:extLst>
          </p:cNvPr>
          <p:cNvSpPr txBox="1"/>
          <p:nvPr/>
        </p:nvSpPr>
        <p:spPr>
          <a:xfrm>
            <a:off x="1220132" y="3467673"/>
            <a:ext cx="100926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rgbClr val="232F3E"/>
                </a:solidFill>
                <a:latin typeface="Fira Sans" panose="020B0503050000020004" pitchFamily="34" charset="0"/>
              </a:rPr>
              <a:t>Problème de certains bibliothèques avec les versions python</a:t>
            </a:r>
          </a:p>
        </p:txBody>
      </p:sp>
      <p:sp>
        <p:nvSpPr>
          <p:cNvPr id="4" name="TextBox 23">
            <a:extLst>
              <a:ext uri="{FF2B5EF4-FFF2-40B4-BE49-F238E27FC236}">
                <a16:creationId xmlns:a16="http://schemas.microsoft.com/office/drawing/2014/main" id="{E91A1855-A281-3C1E-8A5B-418015B4B97C}"/>
              </a:ext>
            </a:extLst>
          </p:cNvPr>
          <p:cNvSpPr txBox="1"/>
          <p:nvPr/>
        </p:nvSpPr>
        <p:spPr>
          <a:xfrm>
            <a:off x="1220132" y="4250617"/>
            <a:ext cx="100926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rgbClr val="232F3E"/>
                </a:solidFill>
                <a:latin typeface="Fira Sans" panose="020B0503050000020004" pitchFamily="34" charset="0"/>
              </a:rPr>
              <a:t>La fonction qui permet de transformer le DTD à XSD</a:t>
            </a:r>
          </a:p>
        </p:txBody>
      </p:sp>
    </p:spTree>
    <p:extLst>
      <p:ext uri="{BB962C8B-B14F-4D97-AF65-F5344CB8AC3E}">
        <p14:creationId xmlns:p14="http://schemas.microsoft.com/office/powerpoint/2010/main" val="1744815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21FEF1F-3765-4DD6-BD6D-7D2DE9C59DF4}"/>
              </a:ext>
            </a:extLst>
          </p:cNvPr>
          <p:cNvSpPr/>
          <p:nvPr/>
        </p:nvSpPr>
        <p:spPr>
          <a:xfrm rot="5400000">
            <a:off x="9878829" y="3231727"/>
            <a:ext cx="3316690" cy="4835022"/>
          </a:xfrm>
          <a:custGeom>
            <a:avLst/>
            <a:gdLst>
              <a:gd name="connsiteX0" fmla="*/ 550 w 3991493"/>
              <a:gd name="connsiteY0" fmla="*/ 1642332 h 4835022"/>
              <a:gd name="connsiteX1" fmla="*/ 765521 w 3991493"/>
              <a:gd name="connsiteY1" fmla="*/ 580588 h 4835022"/>
              <a:gd name="connsiteX2" fmla="*/ 2083026 w 3991493"/>
              <a:gd name="connsiteY2" fmla="*/ 100048 h 4835022"/>
              <a:gd name="connsiteX3" fmla="*/ 2715245 w 3991493"/>
              <a:gd name="connsiteY3" fmla="*/ 1509749 h 4835022"/>
              <a:gd name="connsiteX4" fmla="*/ 2721227 w 3991493"/>
              <a:gd name="connsiteY4" fmla="*/ 1521384 h 4835022"/>
              <a:gd name="connsiteX5" fmla="*/ 3318393 w 3991493"/>
              <a:gd name="connsiteY5" fmla="*/ 1521384 h 4835022"/>
              <a:gd name="connsiteX6" fmla="*/ 3929986 w 3991493"/>
              <a:gd name="connsiteY6" fmla="*/ 1521384 h 4835022"/>
              <a:gd name="connsiteX7" fmla="*/ 3991493 w 3991493"/>
              <a:gd name="connsiteY7" fmla="*/ 1521384 h 4835022"/>
              <a:gd name="connsiteX8" fmla="*/ 3991493 w 3991493"/>
              <a:gd name="connsiteY8" fmla="*/ 4315384 h 4835022"/>
              <a:gd name="connsiteX9" fmla="*/ 3598980 w 3991493"/>
              <a:gd name="connsiteY9" fmla="*/ 4315384 h 4835022"/>
              <a:gd name="connsiteX10" fmla="*/ 3619976 w 3991493"/>
              <a:gd name="connsiteY10" fmla="*/ 4405771 h 4835022"/>
              <a:gd name="connsiteX11" fmla="*/ 3664689 w 3991493"/>
              <a:gd name="connsiteY11" fmla="*/ 4832151 h 4835022"/>
              <a:gd name="connsiteX12" fmla="*/ 2683777 w 3991493"/>
              <a:gd name="connsiteY12" fmla="*/ 3360765 h 4835022"/>
              <a:gd name="connsiteX13" fmla="*/ 1889482 w 3991493"/>
              <a:gd name="connsiteY13" fmla="*/ 2464207 h 4835022"/>
              <a:gd name="connsiteX14" fmla="*/ 81357 w 3991493"/>
              <a:gd name="connsiteY14" fmla="*/ 1843552 h 4835022"/>
              <a:gd name="connsiteX15" fmla="*/ 550 w 3991493"/>
              <a:gd name="connsiteY15" fmla="*/ 1642332 h 4835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91493" h="4835022">
                <a:moveTo>
                  <a:pt x="550" y="1642332"/>
                </a:moveTo>
                <a:cubicBezTo>
                  <a:pt x="-16569" y="1328474"/>
                  <a:pt x="368015" y="925398"/>
                  <a:pt x="765521" y="580588"/>
                </a:cubicBezTo>
                <a:cubicBezTo>
                  <a:pt x="1255823" y="160176"/>
                  <a:pt x="1760838" y="-174916"/>
                  <a:pt x="2083026" y="100048"/>
                </a:cubicBezTo>
                <a:cubicBezTo>
                  <a:pt x="2362548" y="345008"/>
                  <a:pt x="2499183" y="1057820"/>
                  <a:pt x="2715245" y="1509749"/>
                </a:cubicBezTo>
                <a:lnTo>
                  <a:pt x="2721227" y="1521384"/>
                </a:lnTo>
                <a:lnTo>
                  <a:pt x="3318393" y="1521384"/>
                </a:lnTo>
                <a:lnTo>
                  <a:pt x="3929986" y="1521384"/>
                </a:lnTo>
                <a:lnTo>
                  <a:pt x="3991493" y="1521384"/>
                </a:lnTo>
                <a:lnTo>
                  <a:pt x="3991493" y="4315384"/>
                </a:lnTo>
                <a:lnTo>
                  <a:pt x="3598980" y="4315384"/>
                </a:lnTo>
                <a:lnTo>
                  <a:pt x="3619976" y="4405771"/>
                </a:lnTo>
                <a:cubicBezTo>
                  <a:pt x="3673465" y="4641116"/>
                  <a:pt x="3702837" y="4809178"/>
                  <a:pt x="3664689" y="4832151"/>
                </a:cubicBezTo>
                <a:cubicBezTo>
                  <a:pt x="3559158" y="4894433"/>
                  <a:pt x="2974535" y="3928939"/>
                  <a:pt x="2683777" y="3360765"/>
                </a:cubicBezTo>
                <a:cubicBezTo>
                  <a:pt x="2393020" y="2792591"/>
                  <a:pt x="2399927" y="2620719"/>
                  <a:pt x="1889482" y="2464207"/>
                </a:cubicBezTo>
                <a:cubicBezTo>
                  <a:pt x="1380096" y="2311659"/>
                  <a:pt x="356095" y="2169487"/>
                  <a:pt x="81357" y="1843552"/>
                </a:cubicBezTo>
                <a:cubicBezTo>
                  <a:pt x="29844" y="1782438"/>
                  <a:pt x="4501" y="1714761"/>
                  <a:pt x="550" y="1642332"/>
                </a:cubicBezTo>
                <a:close/>
              </a:path>
            </a:pathLst>
          </a:custGeom>
          <a:solidFill>
            <a:srgbClr val="1319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9BD28D-55F8-486A-9F93-D3268DEDBC31}"/>
              </a:ext>
            </a:extLst>
          </p:cNvPr>
          <p:cNvSpPr txBox="1"/>
          <p:nvPr/>
        </p:nvSpPr>
        <p:spPr>
          <a:xfrm>
            <a:off x="3917995" y="2882897"/>
            <a:ext cx="436048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6600" dirty="0">
                <a:solidFill>
                  <a:srgbClr val="232F3E"/>
                </a:solidFill>
                <a:latin typeface="Fira Sans Medium" panose="020B0603050000020004" pitchFamily="34" charset="0"/>
              </a:rPr>
              <a:t>Simulation</a:t>
            </a:r>
            <a:endParaRPr lang="fr-FR" sz="6600" dirty="0">
              <a:solidFill>
                <a:srgbClr val="232F3E"/>
              </a:solidFill>
              <a:latin typeface="Fira Sans Medium" panose="020B0603050000020004" pitchFamily="34" charset="0"/>
            </a:endParaRPr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30CDF02D-CAE1-425F-B0D5-8BB3AD1C0C50}"/>
              </a:ext>
            </a:extLst>
          </p:cNvPr>
          <p:cNvSpPr/>
          <p:nvPr/>
        </p:nvSpPr>
        <p:spPr>
          <a:xfrm>
            <a:off x="10747201" y="4961641"/>
            <a:ext cx="1444799" cy="1343613"/>
          </a:xfrm>
          <a:custGeom>
            <a:avLst/>
            <a:gdLst>
              <a:gd name="connsiteX0" fmla="*/ 1051454 w 1444799"/>
              <a:gd name="connsiteY0" fmla="*/ 206792 h 1343613"/>
              <a:gd name="connsiteX1" fmla="*/ 1253384 w 1444799"/>
              <a:gd name="connsiteY1" fmla="*/ 532548 h 1343613"/>
              <a:gd name="connsiteX2" fmla="*/ 1443884 w 1444799"/>
              <a:gd name="connsiteY2" fmla="*/ 904023 h 1343613"/>
              <a:gd name="connsiteX3" fmla="*/ 1145752 w 1444799"/>
              <a:gd name="connsiteY3" fmla="*/ 1165960 h 1343613"/>
              <a:gd name="connsiteX4" fmla="*/ 728556 w 1444799"/>
              <a:gd name="connsiteY4" fmla="*/ 1305025 h 1343613"/>
              <a:gd name="connsiteX5" fmla="*/ 267546 w 1444799"/>
              <a:gd name="connsiteY5" fmla="*/ 1305025 h 1343613"/>
              <a:gd name="connsiteX6" fmla="*/ 21801 w 1444799"/>
              <a:gd name="connsiteY6" fmla="*/ 912595 h 1343613"/>
              <a:gd name="connsiteX7" fmla="*/ 64664 w 1444799"/>
              <a:gd name="connsiteY7" fmla="*/ 463968 h 1343613"/>
              <a:gd name="connsiteX8" fmla="*/ 405659 w 1444799"/>
              <a:gd name="connsiteY8" fmla="*/ 187742 h 1343613"/>
              <a:gd name="connsiteX9" fmla="*/ 753321 w 1444799"/>
              <a:gd name="connsiteY9" fmla="*/ 100 h 1343613"/>
              <a:gd name="connsiteX10" fmla="*/ 1051454 w 1444799"/>
              <a:gd name="connsiteY10" fmla="*/ 206792 h 1343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44799" h="1343613">
                <a:moveTo>
                  <a:pt x="1051454" y="206792"/>
                </a:moveTo>
                <a:cubicBezTo>
                  <a:pt x="1128607" y="309663"/>
                  <a:pt x="1171469" y="411580"/>
                  <a:pt x="1253384" y="532548"/>
                </a:cubicBezTo>
                <a:cubicBezTo>
                  <a:pt x="1336252" y="652563"/>
                  <a:pt x="1457219" y="791628"/>
                  <a:pt x="1443884" y="904023"/>
                </a:cubicBezTo>
                <a:cubicBezTo>
                  <a:pt x="1430549" y="1016418"/>
                  <a:pt x="1282912" y="1102143"/>
                  <a:pt x="1145752" y="1165960"/>
                </a:cubicBezTo>
                <a:cubicBezTo>
                  <a:pt x="1008591" y="1228825"/>
                  <a:pt x="880956" y="1269783"/>
                  <a:pt x="728556" y="1305025"/>
                </a:cubicBezTo>
                <a:cubicBezTo>
                  <a:pt x="575204" y="1340268"/>
                  <a:pt x="397086" y="1370748"/>
                  <a:pt x="267546" y="1305025"/>
                </a:cubicBezTo>
                <a:cubicBezTo>
                  <a:pt x="138959" y="1239303"/>
                  <a:pt x="58949" y="1076425"/>
                  <a:pt x="21801" y="912595"/>
                </a:cubicBezTo>
                <a:cubicBezTo>
                  <a:pt x="-14394" y="748765"/>
                  <a:pt x="-8679" y="583030"/>
                  <a:pt x="64664" y="463968"/>
                </a:cubicBezTo>
                <a:cubicBezTo>
                  <a:pt x="138006" y="345858"/>
                  <a:pt x="278976" y="274420"/>
                  <a:pt x="405659" y="187742"/>
                </a:cubicBezTo>
                <a:cubicBezTo>
                  <a:pt x="531389" y="101065"/>
                  <a:pt x="642831" y="100"/>
                  <a:pt x="753321" y="100"/>
                </a:cubicBezTo>
                <a:cubicBezTo>
                  <a:pt x="864764" y="1052"/>
                  <a:pt x="974301" y="104875"/>
                  <a:pt x="1051454" y="206792"/>
                </a:cubicBezTo>
                <a:close/>
              </a:path>
            </a:pathLst>
          </a:custGeom>
          <a:solidFill>
            <a:srgbClr val="FF99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77F821-6945-4FB5-9887-69FB75DABC89}"/>
              </a:ext>
            </a:extLst>
          </p:cNvPr>
          <p:cNvGrpSpPr/>
          <p:nvPr/>
        </p:nvGrpSpPr>
        <p:grpSpPr>
          <a:xfrm>
            <a:off x="-3681143" y="-2297674"/>
            <a:ext cx="7362285" cy="7105531"/>
            <a:chOff x="-2861483" y="-2254131"/>
            <a:chExt cx="7362285" cy="7105531"/>
          </a:xfrm>
        </p:grpSpPr>
        <p:sp>
          <p:nvSpPr>
            <p:cNvPr id="6" name="Graphic 4">
              <a:extLst>
                <a:ext uri="{FF2B5EF4-FFF2-40B4-BE49-F238E27FC236}">
                  <a16:creationId xmlns:a16="http://schemas.microsoft.com/office/drawing/2014/main" id="{834BA1D4-0C72-474A-83FF-2D1B207A407E}"/>
                </a:ext>
              </a:extLst>
            </p:cNvPr>
            <p:cNvSpPr/>
            <p:nvPr/>
          </p:nvSpPr>
          <p:spPr>
            <a:xfrm rot="2476041">
              <a:off x="-634236" y="-2254131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1319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Graphic 4">
              <a:extLst>
                <a:ext uri="{FF2B5EF4-FFF2-40B4-BE49-F238E27FC236}">
                  <a16:creationId xmlns:a16="http://schemas.microsoft.com/office/drawing/2014/main" id="{8C23666D-AA0B-4055-B6D1-F271DD034ADC}"/>
                </a:ext>
              </a:extLst>
            </p:cNvPr>
            <p:cNvSpPr/>
            <p:nvPr/>
          </p:nvSpPr>
          <p:spPr>
            <a:xfrm rot="3140551">
              <a:off x="-1320786" y="-2808187"/>
              <a:ext cx="4024137" cy="7105531"/>
            </a:xfrm>
            <a:custGeom>
              <a:avLst/>
              <a:gdLst>
                <a:gd name="connsiteX0" fmla="*/ 1112933 w 1137091"/>
                <a:gd name="connsiteY0" fmla="*/ 148024 h 1501074"/>
                <a:gd name="connsiteX1" fmla="*/ 1084358 w 1137091"/>
                <a:gd name="connsiteY1" fmla="*/ 625227 h 1501074"/>
                <a:gd name="connsiteX2" fmla="*/ 1081500 w 1137091"/>
                <a:gd name="connsiteY2" fmla="*/ 1030039 h 1501074"/>
                <a:gd name="connsiteX3" fmla="*/ 897668 w 1137091"/>
                <a:gd name="connsiteY3" fmla="*/ 1439615 h 1501074"/>
                <a:gd name="connsiteX4" fmla="*/ 429038 w 1137091"/>
                <a:gd name="connsiteY4" fmla="*/ 1446282 h 1501074"/>
                <a:gd name="connsiteX5" fmla="*/ 74708 w 1137091"/>
                <a:gd name="connsiteY5" fmla="*/ 1096715 h 1501074"/>
                <a:gd name="connsiteX6" fmla="*/ 7080 w 1137091"/>
                <a:gd name="connsiteY6" fmla="*/ 609035 h 1501074"/>
                <a:gd name="connsiteX7" fmla="*/ 194723 w 1137091"/>
                <a:gd name="connsiteY7" fmla="*/ 152787 h 1501074"/>
                <a:gd name="connsiteX8" fmla="*/ 679545 w 1137091"/>
                <a:gd name="connsiteY8" fmla="*/ 387 h 1501074"/>
                <a:gd name="connsiteX9" fmla="*/ 1112933 w 1137091"/>
                <a:gd name="connsiteY9" fmla="*/ 148024 h 150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7091" h="1501074">
                  <a:moveTo>
                    <a:pt x="1112933" y="148024"/>
                  </a:moveTo>
                  <a:cubicBezTo>
                    <a:pt x="1172940" y="267087"/>
                    <a:pt x="1105313" y="469969"/>
                    <a:pt x="1084358" y="625227"/>
                  </a:cubicBezTo>
                  <a:cubicBezTo>
                    <a:pt x="1064355" y="779532"/>
                    <a:pt x="1092930" y="886212"/>
                    <a:pt x="1081500" y="1030039"/>
                  </a:cubicBezTo>
                  <a:cubicBezTo>
                    <a:pt x="1069118" y="1173867"/>
                    <a:pt x="1018635" y="1353890"/>
                    <a:pt x="897668" y="1439615"/>
                  </a:cubicBezTo>
                  <a:cubicBezTo>
                    <a:pt x="776700" y="1525340"/>
                    <a:pt x="587153" y="1515815"/>
                    <a:pt x="429038" y="1446282"/>
                  </a:cubicBezTo>
                  <a:cubicBezTo>
                    <a:pt x="270923" y="1375797"/>
                    <a:pt x="146145" y="1246257"/>
                    <a:pt x="74708" y="1096715"/>
                  </a:cubicBezTo>
                  <a:cubicBezTo>
                    <a:pt x="4223" y="948125"/>
                    <a:pt x="-11017" y="780485"/>
                    <a:pt x="7080" y="609035"/>
                  </a:cubicBezTo>
                  <a:cubicBezTo>
                    <a:pt x="25178" y="436632"/>
                    <a:pt x="77565" y="261372"/>
                    <a:pt x="194723" y="152787"/>
                  </a:cubicBezTo>
                  <a:cubicBezTo>
                    <a:pt x="312833" y="44202"/>
                    <a:pt x="494760" y="3244"/>
                    <a:pt x="679545" y="387"/>
                  </a:cubicBezTo>
                  <a:cubicBezTo>
                    <a:pt x="865283" y="-3423"/>
                    <a:pt x="1052925" y="29915"/>
                    <a:pt x="1112933" y="148024"/>
                  </a:cubicBezTo>
                  <a:close/>
                </a:path>
              </a:pathLst>
            </a:custGeom>
            <a:solidFill>
              <a:srgbClr val="232F3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5" name="Graphic 11">
              <a:extLst>
                <a:ext uri="{FF2B5EF4-FFF2-40B4-BE49-F238E27FC236}">
                  <a16:creationId xmlns:a16="http://schemas.microsoft.com/office/drawing/2014/main" id="{22B03510-4CF1-46CA-BE80-1E37CD0837F6}"/>
                </a:ext>
              </a:extLst>
            </p:cNvPr>
            <p:cNvSpPr/>
            <p:nvPr/>
          </p:nvSpPr>
          <p:spPr>
            <a:xfrm rot="8901965">
              <a:off x="3130551" y="555042"/>
              <a:ext cx="1370251" cy="1274286"/>
            </a:xfrm>
            <a:custGeom>
              <a:avLst/>
              <a:gdLst>
                <a:gd name="connsiteX0" fmla="*/ 1051454 w 1444799"/>
                <a:gd name="connsiteY0" fmla="*/ 206792 h 1343613"/>
                <a:gd name="connsiteX1" fmla="*/ 1253384 w 1444799"/>
                <a:gd name="connsiteY1" fmla="*/ 532548 h 1343613"/>
                <a:gd name="connsiteX2" fmla="*/ 1443884 w 1444799"/>
                <a:gd name="connsiteY2" fmla="*/ 904023 h 1343613"/>
                <a:gd name="connsiteX3" fmla="*/ 1145752 w 1444799"/>
                <a:gd name="connsiteY3" fmla="*/ 1165960 h 1343613"/>
                <a:gd name="connsiteX4" fmla="*/ 728556 w 1444799"/>
                <a:gd name="connsiteY4" fmla="*/ 1305025 h 1343613"/>
                <a:gd name="connsiteX5" fmla="*/ 267546 w 1444799"/>
                <a:gd name="connsiteY5" fmla="*/ 1305025 h 1343613"/>
                <a:gd name="connsiteX6" fmla="*/ 21801 w 1444799"/>
                <a:gd name="connsiteY6" fmla="*/ 912595 h 1343613"/>
                <a:gd name="connsiteX7" fmla="*/ 64664 w 1444799"/>
                <a:gd name="connsiteY7" fmla="*/ 463968 h 1343613"/>
                <a:gd name="connsiteX8" fmla="*/ 405659 w 1444799"/>
                <a:gd name="connsiteY8" fmla="*/ 187742 h 1343613"/>
                <a:gd name="connsiteX9" fmla="*/ 753321 w 1444799"/>
                <a:gd name="connsiteY9" fmla="*/ 100 h 1343613"/>
                <a:gd name="connsiteX10" fmla="*/ 1051454 w 1444799"/>
                <a:gd name="connsiteY10" fmla="*/ 206792 h 134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799" h="1343613">
                  <a:moveTo>
                    <a:pt x="1051454" y="206792"/>
                  </a:moveTo>
                  <a:cubicBezTo>
                    <a:pt x="1128607" y="309663"/>
                    <a:pt x="1171469" y="411580"/>
                    <a:pt x="1253384" y="532548"/>
                  </a:cubicBezTo>
                  <a:cubicBezTo>
                    <a:pt x="1336252" y="652563"/>
                    <a:pt x="1457219" y="791628"/>
                    <a:pt x="1443884" y="904023"/>
                  </a:cubicBezTo>
                  <a:cubicBezTo>
                    <a:pt x="1430549" y="1016418"/>
                    <a:pt x="1282912" y="1102143"/>
                    <a:pt x="1145752" y="1165960"/>
                  </a:cubicBezTo>
                  <a:cubicBezTo>
                    <a:pt x="1008591" y="1228825"/>
                    <a:pt x="880956" y="1269783"/>
                    <a:pt x="728556" y="1305025"/>
                  </a:cubicBezTo>
                  <a:cubicBezTo>
                    <a:pt x="575204" y="1340268"/>
                    <a:pt x="397086" y="1370748"/>
                    <a:pt x="267546" y="1305025"/>
                  </a:cubicBezTo>
                  <a:cubicBezTo>
                    <a:pt x="138959" y="1239303"/>
                    <a:pt x="58949" y="1076425"/>
                    <a:pt x="21801" y="912595"/>
                  </a:cubicBezTo>
                  <a:cubicBezTo>
                    <a:pt x="-14394" y="748765"/>
                    <a:pt x="-8679" y="583030"/>
                    <a:pt x="64664" y="463968"/>
                  </a:cubicBezTo>
                  <a:cubicBezTo>
                    <a:pt x="138006" y="345858"/>
                    <a:pt x="278976" y="274420"/>
                    <a:pt x="405659" y="187742"/>
                  </a:cubicBezTo>
                  <a:cubicBezTo>
                    <a:pt x="531389" y="101065"/>
                    <a:pt x="642831" y="100"/>
                    <a:pt x="753321" y="100"/>
                  </a:cubicBezTo>
                  <a:cubicBezTo>
                    <a:pt x="864764" y="1052"/>
                    <a:pt x="974301" y="104875"/>
                    <a:pt x="1051454" y="206792"/>
                  </a:cubicBezTo>
                  <a:close/>
                </a:path>
              </a:pathLst>
            </a:custGeom>
            <a:solidFill>
              <a:srgbClr val="FF9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4115269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1066</TotalTime>
  <Words>175</Words>
  <Application>Microsoft Office PowerPoint</Application>
  <PresentationFormat>Grand écran</PresentationFormat>
  <Paragraphs>50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Calibri Light</vt:lpstr>
      <vt:lpstr>Fira Sans</vt:lpstr>
      <vt:lpstr>Fira Sans Medium</vt:lpstr>
      <vt:lpstr>Arial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AKHATAR OUSSAMA</cp:lastModifiedBy>
  <cp:revision>207</cp:revision>
  <dcterms:created xsi:type="dcterms:W3CDTF">2021-11-17T09:33:18Z</dcterms:created>
  <dcterms:modified xsi:type="dcterms:W3CDTF">2022-12-23T09:14:02Z</dcterms:modified>
</cp:coreProperties>
</file>

<file path=docProps/thumbnail.jpeg>
</file>